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0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05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34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1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3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17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7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97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54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9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5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B0659-EAB3-4E2C-BAB1-9569477F03D2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AAD65-10E5-40DF-8545-BBBE4F58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9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"/><Relationship Id="rId3" Type="http://schemas.openxmlformats.org/officeDocument/2006/relationships/image" Target="../media/image35.tiff"/><Relationship Id="rId7" Type="http://schemas.openxmlformats.org/officeDocument/2006/relationships/image" Target="../media/image39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CZ6R63pXKSQ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mp"/><Relationship Id="rId3" Type="http://schemas.openxmlformats.org/officeDocument/2006/relationships/image" Target="../media/image55.jpeg"/><Relationship Id="rId7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수동 입력 11"/>
          <p:cNvSpPr/>
          <p:nvPr/>
        </p:nvSpPr>
        <p:spPr>
          <a:xfrm rot="5400000">
            <a:off x="340358" y="-340359"/>
            <a:ext cx="6858001" cy="7538722"/>
          </a:xfrm>
          <a:prstGeom prst="flowChartManualInpu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4847" y="1454110"/>
            <a:ext cx="6523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2019 KSMCB</a:t>
            </a:r>
          </a:p>
          <a:p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ko-KR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br>
              <a:rPr lang="en-US" altLang="ko-KR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Low-cost</a:t>
            </a: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Comprehensive Recording </a:t>
            </a:r>
            <a:r>
              <a:rPr lang="en-US" altLang="ko-KR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for Circadian Rhythm Behavior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cute mous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9" t="28199"/>
          <a:stretch/>
        </p:blipFill>
        <p:spPr bwMode="auto">
          <a:xfrm>
            <a:off x="8084786" y="4175758"/>
            <a:ext cx="4107214" cy="268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6468804" y="235889"/>
            <a:ext cx="5469198" cy="464610"/>
            <a:chOff x="6638416" y="206545"/>
            <a:chExt cx="6262682" cy="532017"/>
          </a:xfrm>
        </p:grpSpPr>
        <p:pic>
          <p:nvPicPr>
            <p:cNvPr id="1026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9632" y="208256"/>
              <a:ext cx="1731812" cy="528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8416" y="208458"/>
              <a:ext cx="2329961" cy="528190"/>
            </a:xfrm>
            <a:prstGeom prst="rect">
              <a:avLst/>
            </a:prstGeom>
          </p:spPr>
        </p:pic>
        <p:pic>
          <p:nvPicPr>
            <p:cNvPr id="1036" name="Picture 1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24" t="32602" r="27829" b="42509"/>
            <a:stretch/>
          </p:blipFill>
          <p:spPr bwMode="auto">
            <a:xfrm>
              <a:off x="10842700" y="206545"/>
              <a:ext cx="2058398" cy="532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284847" y="4831822"/>
            <a:ext cx="23092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Jea</a:t>
            </a:r>
            <a:r>
              <a:rPr lang="en-US" altLang="ko-K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Kwon </a:t>
            </a:r>
          </a:p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Ph.D. candidate</a:t>
            </a:r>
          </a:p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 Lab of C. Justin. Lee</a:t>
            </a:r>
          </a:p>
        </p:txBody>
      </p:sp>
    </p:spTree>
    <p:extLst>
      <p:ext uri="{BB962C8B-B14F-4D97-AF65-F5344CB8AC3E}">
        <p14:creationId xmlns:p14="http://schemas.microsoft.com/office/powerpoint/2010/main" val="49159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363660" y="4791256"/>
            <a:ext cx="5464680" cy="1650998"/>
            <a:chOff x="3256369" y="1644548"/>
            <a:chExt cx="5979771" cy="1906095"/>
          </a:xfrm>
        </p:grpSpPr>
        <p:grpSp>
          <p:nvGrpSpPr>
            <p:cNvPr id="21" name="그룹 20"/>
            <p:cNvGrpSpPr/>
            <p:nvPr/>
          </p:nvGrpSpPr>
          <p:grpSpPr>
            <a:xfrm>
              <a:off x="4056615" y="1644548"/>
              <a:ext cx="4184955" cy="568738"/>
              <a:chOff x="5936404" y="3714854"/>
              <a:chExt cx="6572121" cy="89315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36404" y="3750348"/>
                <a:ext cx="805402" cy="857661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224109" y="3714854"/>
                <a:ext cx="6284416" cy="837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Century Gothic" panose="020B0502020202020204" pitchFamily="34" charset="0"/>
                    <a:cs typeface="Arial" panose="020B0604020202020204" pitchFamily="34" charset="0"/>
                  </a:rPr>
                  <a:t>Electrical Signals are</a:t>
                </a:r>
                <a:endParaRPr lang="ko-KR" altLang="en-US" sz="2400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모서리가 둥근 직사각형 22"/>
            <p:cNvSpPr/>
            <p:nvPr/>
          </p:nvSpPr>
          <p:spPr>
            <a:xfrm>
              <a:off x="3256369" y="2336798"/>
              <a:ext cx="5979771" cy="12138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i="1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Fast, Accurate, Stable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 flipH="1">
            <a:off x="1897411" y="1289378"/>
            <a:ext cx="8397178" cy="3363939"/>
            <a:chOff x="-912339" y="284236"/>
            <a:chExt cx="8397178" cy="3363939"/>
          </a:xfrm>
        </p:grpSpPr>
        <p:grpSp>
          <p:nvGrpSpPr>
            <p:cNvPr id="2" name="그룹 1"/>
            <p:cNvGrpSpPr/>
            <p:nvPr/>
          </p:nvGrpSpPr>
          <p:grpSpPr>
            <a:xfrm>
              <a:off x="3291331" y="284237"/>
              <a:ext cx="4193508" cy="3363938"/>
              <a:chOff x="1" y="147956"/>
              <a:chExt cx="4193508" cy="3363938"/>
            </a:xfrm>
          </p:grpSpPr>
          <p:pic>
            <p:nvPicPr>
              <p:cNvPr id="7174" name="Picture 6" descr="electrophysiology patch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147956"/>
                <a:ext cx="2727260" cy="3363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모서리가 둥근 직사각형 24"/>
              <p:cNvSpPr/>
              <p:nvPr/>
            </p:nvSpPr>
            <p:spPr>
              <a:xfrm>
                <a:off x="1490949" y="2291694"/>
                <a:ext cx="2702560" cy="731520"/>
              </a:xfrm>
              <a:prstGeom prst="round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Patch Clamping</a:t>
                </a:r>
                <a:endParaRPr lang="ko-KR" altLang="en-US" sz="2400" b="1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 flipH="1">
              <a:off x="-912339" y="284236"/>
              <a:ext cx="4203670" cy="3274946"/>
              <a:chOff x="-10161" y="3484018"/>
              <a:chExt cx="4203670" cy="3274946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/>
              <a:srcRect l="18145"/>
              <a:stretch>
                <a:fillRect/>
              </a:stretch>
            </p:blipFill>
            <p:spPr>
              <a:xfrm>
                <a:off x="-10161" y="3484018"/>
                <a:ext cx="2676759" cy="3274946"/>
              </a:xfrm>
              <a:custGeom>
                <a:avLst/>
                <a:gdLst>
                  <a:gd name="connsiteX0" fmla="*/ 1034537 w 2658354"/>
                  <a:gd name="connsiteY0" fmla="*/ 0 h 3252428"/>
                  <a:gd name="connsiteX1" fmla="*/ 2658354 w 2658354"/>
                  <a:gd name="connsiteY1" fmla="*/ 1626214 h 3252428"/>
                  <a:gd name="connsiteX2" fmla="*/ 1034537 w 2658354"/>
                  <a:gd name="connsiteY2" fmla="*/ 3252428 h 3252428"/>
                  <a:gd name="connsiteX3" fmla="*/ 1639 w 2658354"/>
                  <a:gd name="connsiteY3" fmla="*/ 2881080 h 3252428"/>
                  <a:gd name="connsiteX4" fmla="*/ 0 w 2658354"/>
                  <a:gd name="connsiteY4" fmla="*/ 2879588 h 3252428"/>
                  <a:gd name="connsiteX5" fmla="*/ 0 w 2658354"/>
                  <a:gd name="connsiteY5" fmla="*/ 372840 h 3252428"/>
                  <a:gd name="connsiteX6" fmla="*/ 1639 w 2658354"/>
                  <a:gd name="connsiteY6" fmla="*/ 371348 h 3252428"/>
                  <a:gd name="connsiteX7" fmla="*/ 1034537 w 2658354"/>
                  <a:gd name="connsiteY7" fmla="*/ 0 h 325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8354" h="3252428">
                    <a:moveTo>
                      <a:pt x="1034537" y="0"/>
                    </a:moveTo>
                    <a:cubicBezTo>
                      <a:pt x="1931346" y="0"/>
                      <a:pt x="2658354" y="728081"/>
                      <a:pt x="2658354" y="1626214"/>
                    </a:cubicBezTo>
                    <a:cubicBezTo>
                      <a:pt x="2658354" y="2524347"/>
                      <a:pt x="1931346" y="3252428"/>
                      <a:pt x="1034537" y="3252428"/>
                    </a:cubicBezTo>
                    <a:cubicBezTo>
                      <a:pt x="642183" y="3252428"/>
                      <a:pt x="282330" y="3113069"/>
                      <a:pt x="1639" y="2881080"/>
                    </a:cubicBezTo>
                    <a:lnTo>
                      <a:pt x="0" y="2879588"/>
                    </a:lnTo>
                    <a:lnTo>
                      <a:pt x="0" y="372840"/>
                    </a:lnTo>
                    <a:lnTo>
                      <a:pt x="1639" y="371348"/>
                    </a:lnTo>
                    <a:cubicBezTo>
                      <a:pt x="282330" y="139359"/>
                      <a:pt x="642183" y="0"/>
                      <a:pt x="1034537" y="0"/>
                    </a:cubicBezTo>
                    <a:close/>
                  </a:path>
                </a:pathLst>
              </a:custGeom>
              <a:ln w="127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34" name="모서리가 둥근 직사각형 33"/>
              <p:cNvSpPr/>
              <p:nvPr/>
            </p:nvSpPr>
            <p:spPr>
              <a:xfrm>
                <a:off x="1490949" y="5568046"/>
                <a:ext cx="2702560" cy="731520"/>
              </a:xfrm>
              <a:prstGeom prst="round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EEG Recording</a:t>
                </a:r>
                <a:endParaRPr lang="ko-KR" altLang="en-US" sz="2400" b="1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2886355" y="589958"/>
            <a:ext cx="6409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 smtClean="0">
                <a:latin typeface="Century Gothic" panose="020B0502020202020204" pitchFamily="34" charset="0"/>
              </a:rPr>
              <a:t>Benefits</a:t>
            </a:r>
            <a:r>
              <a:rPr lang="en-US" altLang="ko-KR" sz="2400" b="1" i="1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 of System: Why electrical signals?</a:t>
            </a:r>
            <a:endParaRPr lang="en-US" altLang="ko-KR" sz="2400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09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2684" r="24348" b="20088"/>
          <a:stretch/>
        </p:blipFill>
        <p:spPr>
          <a:xfrm flipH="1">
            <a:off x="302227" y="1203960"/>
            <a:ext cx="5491969" cy="338328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3849"/>
            <a:ext cx="11171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>
                <a:solidFill>
                  <a:srgbClr val="A6A6A6"/>
                </a:solidFill>
                <a:latin typeface="Century Gothic" panose="020B0502020202020204" pitchFamily="34" charset="0"/>
              </a:rPr>
              <a:t> Experimental design of </a:t>
            </a:r>
            <a:r>
              <a:rPr lang="en-US" altLang="ko-KR" sz="2400" b="1" i="1" dirty="0" smtClean="0">
                <a:latin typeface="Century Gothic" panose="020B0502020202020204" pitchFamily="34" charset="0"/>
              </a:rPr>
              <a:t>House-Keeping Activities(HKA) </a:t>
            </a:r>
            <a:r>
              <a:rPr lang="en-US" altLang="ko-KR" sz="2400" b="1" i="1" dirty="0">
                <a:solidFill>
                  <a:srgbClr val="A6A6A6"/>
                </a:solidFill>
                <a:latin typeface="Century Gothic" panose="020B0502020202020204" pitchFamily="34" charset="0"/>
              </a:rPr>
              <a:t>recording system. 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10640" y="5188090"/>
            <a:ext cx="8635650" cy="141479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Electrical signals generated by </a:t>
            </a:r>
            <a:b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Grabbing, Drinking</a:t>
            </a:r>
            <a:r>
              <a:rPr lang="en-US" altLang="ko-KR" sz="3200" b="1" i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and Eating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61696" t="21383" r="3363" b="20692"/>
          <a:stretch/>
        </p:blipFill>
        <p:spPr>
          <a:xfrm>
            <a:off x="2886975" y="2252722"/>
            <a:ext cx="1691641" cy="1082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1" name="그룹 30"/>
          <p:cNvGrpSpPr/>
          <p:nvPr/>
        </p:nvGrpSpPr>
        <p:grpSpPr>
          <a:xfrm>
            <a:off x="6096000" y="1203960"/>
            <a:ext cx="5732092" cy="3628441"/>
            <a:chOff x="6781967" y="1344722"/>
            <a:chExt cx="4407966" cy="279026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5373" y="1344722"/>
              <a:ext cx="1454560" cy="109092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070010" y="2171820"/>
              <a:ext cx="875468" cy="236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No Contact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5373" y="2759363"/>
              <a:ext cx="1454560" cy="10909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188013" y="3830974"/>
              <a:ext cx="653581" cy="236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Contact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72929" y="2408500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Hanging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88048" y="2408500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Crawling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24584" y="2408500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Sleeping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58653" y="3827208"/>
              <a:ext cx="753429" cy="236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Grabbing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32666" y="3827208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Drinking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82883" y="3827207"/>
              <a:ext cx="7312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Eating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1967" y="2764889"/>
              <a:ext cx="2969009" cy="105469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1967" y="1356733"/>
              <a:ext cx="2969009" cy="1231499"/>
            </a:xfrm>
            <a:prstGeom prst="rect">
              <a:avLst/>
            </a:prstGeom>
          </p:spPr>
        </p:pic>
      </p:grpSp>
      <p:sp>
        <p:nvSpPr>
          <p:cNvPr id="32" name="모서리가 둥근 직사각형 31"/>
          <p:cNvSpPr/>
          <p:nvPr/>
        </p:nvSpPr>
        <p:spPr>
          <a:xfrm>
            <a:off x="2826903" y="768221"/>
            <a:ext cx="2993374" cy="640080"/>
          </a:xfrm>
          <a:prstGeom prst="roundRect">
            <a:avLst>
              <a:gd name="adj" fmla="val 50000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BNC core connected </a:t>
            </a:r>
          </a:p>
          <a:p>
            <a:pPr algn="ctr"/>
            <a:r>
              <a:rPr lang="en-US" altLang="ko-KR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with Metal Lid</a:t>
            </a:r>
            <a:endParaRPr lang="ko-KR" altLang="en-US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26888" y="3057288"/>
            <a:ext cx="1294488" cy="640080"/>
          </a:xfrm>
          <a:prstGeom prst="roundRect">
            <a:avLst>
              <a:gd name="adj" fmla="val 5000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Animal</a:t>
            </a:r>
            <a:endParaRPr lang="ko-KR" altLang="en-US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813042" y="4312245"/>
            <a:ext cx="2993374" cy="640080"/>
          </a:xfrm>
          <a:prstGeom prst="roundRect">
            <a:avLst>
              <a:gd name="adj" fmla="val 50000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BNC core connected </a:t>
            </a:r>
          </a:p>
          <a:p>
            <a:pPr algn="ctr"/>
            <a:r>
              <a:rPr lang="en-US" altLang="ko-KR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with Metal Floor</a:t>
            </a:r>
            <a:endParaRPr lang="ko-KR" altLang="en-US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289977" y="2866535"/>
            <a:ext cx="1429112" cy="587218"/>
          </a:xfrm>
          <a:prstGeom prst="roundRect">
            <a:avLst>
              <a:gd name="adj" fmla="val 50000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Metal </a:t>
            </a:r>
          </a:p>
          <a:p>
            <a:pPr algn="ctr"/>
            <a:r>
              <a:rPr lang="en-US" altLang="ko-KR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contact</a:t>
            </a:r>
            <a:endParaRPr lang="ko-KR" altLang="en-US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8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4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17302" y="167090"/>
            <a:ext cx="5913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 smtClean="0">
                <a:solidFill>
                  <a:srgbClr val="A6A6A6"/>
                </a:solidFill>
                <a:latin typeface="Century Gothic" panose="020B0502020202020204" pitchFamily="34" charset="0"/>
              </a:rPr>
              <a:t>Data Processing: </a:t>
            </a:r>
            <a:r>
              <a:rPr lang="en-US" altLang="ko-KR" sz="2400" b="1" i="1" dirty="0" smtClean="0">
                <a:latin typeface="Century Gothic" panose="020B0502020202020204" pitchFamily="34" charset="0"/>
              </a:rPr>
              <a:t>Towards </a:t>
            </a:r>
            <a:r>
              <a:rPr lang="en-US" altLang="ko-KR" sz="2400" b="1" i="1" dirty="0" smtClean="0">
                <a:latin typeface="Century Gothic" panose="020B0502020202020204" pitchFamily="34" charset="0"/>
              </a:rPr>
              <a:t>to actogram</a:t>
            </a:r>
            <a:endParaRPr lang="en-US" altLang="ko-KR" sz="2400" b="1" i="1" dirty="0">
              <a:latin typeface="Century Gothic" panose="020B0502020202020204" pitchFamily="34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25272" y="708687"/>
            <a:ext cx="5724628" cy="1674022"/>
            <a:chOff x="425272" y="708687"/>
            <a:chExt cx="5724628" cy="16740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6"/>
            <a:stretch/>
          </p:blipFill>
          <p:spPr>
            <a:xfrm>
              <a:off x="1219200" y="1026475"/>
              <a:ext cx="4930700" cy="1356234"/>
            </a:xfrm>
            <a:prstGeom prst="rect">
              <a:avLst/>
            </a:prstGeom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25272" y="708687"/>
              <a:ext cx="1799768" cy="545775"/>
            </a:xfrm>
            <a:prstGeom prst="roundRect">
              <a:avLst>
                <a:gd name="adj" fmla="val 50000"/>
              </a:avLst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1. Raw data</a:t>
              </a:r>
              <a:endParaRPr lang="ko-KR" altLang="en-US" b="1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25272" y="2281099"/>
            <a:ext cx="5724628" cy="1440504"/>
            <a:chOff x="425272" y="2281099"/>
            <a:chExt cx="5724628" cy="144050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6"/>
            <a:stretch/>
          </p:blipFill>
          <p:spPr>
            <a:xfrm>
              <a:off x="1219200" y="2365369"/>
              <a:ext cx="4930700" cy="1356234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425272" y="2281099"/>
              <a:ext cx="1438987" cy="545775"/>
            </a:xfrm>
            <a:prstGeom prst="roundRect">
              <a:avLst>
                <a:gd name="adj" fmla="val 50000"/>
              </a:avLst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2. Filtered</a:t>
              </a:r>
              <a:endParaRPr lang="ko-KR" altLang="en-US" b="1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25272" y="3718686"/>
            <a:ext cx="5724628" cy="1356234"/>
            <a:chOff x="425272" y="3718686"/>
            <a:chExt cx="5724628" cy="135623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6"/>
            <a:stretch/>
          </p:blipFill>
          <p:spPr>
            <a:xfrm>
              <a:off x="1219200" y="3718686"/>
              <a:ext cx="4930700" cy="1356234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425272" y="3853512"/>
              <a:ext cx="1636695" cy="545775"/>
            </a:xfrm>
            <a:prstGeom prst="roundRect">
              <a:avLst>
                <a:gd name="adj" fmla="val 50000"/>
              </a:avLst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3. Absolute</a:t>
              </a:r>
              <a:endParaRPr lang="ko-KR" altLang="en-US" b="1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788478" y="708687"/>
            <a:ext cx="6078503" cy="1359254"/>
            <a:chOff x="5788478" y="708687"/>
            <a:chExt cx="6078503" cy="135925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2"/>
            <a:stretch/>
          </p:blipFill>
          <p:spPr>
            <a:xfrm>
              <a:off x="6926911" y="711707"/>
              <a:ext cx="4940070" cy="1356234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5788478" y="708687"/>
              <a:ext cx="1881448" cy="545775"/>
            </a:xfrm>
            <a:prstGeom prst="roundRect">
              <a:avLst>
                <a:gd name="adj" fmla="val 50000"/>
              </a:avLst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4. Resampled</a:t>
              </a:r>
              <a:endParaRPr lang="ko-KR" altLang="en-US" b="1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788478" y="2281099"/>
            <a:ext cx="6078502" cy="1218632"/>
            <a:chOff x="5788478" y="2281099"/>
            <a:chExt cx="6078502" cy="121863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3"/>
            <a:stretch/>
          </p:blipFill>
          <p:spPr>
            <a:xfrm>
              <a:off x="6956126" y="2586376"/>
              <a:ext cx="4910854" cy="913355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788478" y="2281099"/>
              <a:ext cx="2276865" cy="545775"/>
            </a:xfrm>
            <a:prstGeom prst="roundRect">
              <a:avLst>
                <a:gd name="adj" fmla="val 50000"/>
              </a:avLst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5. Auto Threshold</a:t>
              </a:r>
              <a:endParaRPr lang="ko-KR" altLang="en-US" b="1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788478" y="3853512"/>
            <a:ext cx="6078504" cy="1087372"/>
            <a:chOff x="5788478" y="3853512"/>
            <a:chExt cx="6078504" cy="108737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901" y="3950285"/>
              <a:ext cx="5717081" cy="990599"/>
            </a:xfrm>
            <a:prstGeom prst="rect">
              <a:avLst/>
            </a:prstGeom>
          </p:spPr>
        </p:pic>
        <p:sp>
          <p:nvSpPr>
            <p:cNvPr id="21" name="모서리가 둥근 직사각형 20"/>
            <p:cNvSpPr/>
            <p:nvPr/>
          </p:nvSpPr>
          <p:spPr>
            <a:xfrm>
              <a:off x="5788478" y="3853512"/>
              <a:ext cx="2276864" cy="545775"/>
            </a:xfrm>
            <a:prstGeom prst="roundRect">
              <a:avLst>
                <a:gd name="adj" fmla="val 50000"/>
              </a:avLst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latin typeface="Century Gothic" panose="020B0502020202020204" pitchFamily="34" charset="0"/>
                  <a:cs typeface="Arial" panose="020B0604020202020204" pitchFamily="34" charset="0"/>
                </a:rPr>
                <a:t>6</a:t>
              </a:r>
              <a:r>
                <a:rPr lang="en-US" altLang="ko-KR" b="1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. Activity Counts</a:t>
              </a:r>
              <a:endParaRPr lang="ko-KR" altLang="en-US" b="1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627464" y="5470925"/>
            <a:ext cx="6239516" cy="1261266"/>
            <a:chOff x="0" y="943027"/>
            <a:chExt cx="12020550" cy="2429853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10680"/>
              <a:ext cx="12020550" cy="2362200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1554480" y="943027"/>
              <a:ext cx="4663440" cy="1353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217920" y="943027"/>
              <a:ext cx="4663440" cy="1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모서리가 둥근 직사각형 33"/>
          <p:cNvSpPr/>
          <p:nvPr/>
        </p:nvSpPr>
        <p:spPr>
          <a:xfrm>
            <a:off x="425273" y="5343319"/>
            <a:ext cx="5363205" cy="12468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Automation</a:t>
            </a:r>
          </a:p>
          <a:p>
            <a:pPr algn="ctr"/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Algorithm for HKA</a:t>
            </a:r>
          </a:p>
        </p:txBody>
      </p:sp>
    </p:spTree>
    <p:extLst>
      <p:ext uri="{BB962C8B-B14F-4D97-AF65-F5344CB8AC3E}">
        <p14:creationId xmlns:p14="http://schemas.microsoft.com/office/powerpoint/2010/main" val="60442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3304" y="607760"/>
            <a:ext cx="9626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How to </a:t>
            </a:r>
            <a:r>
              <a:rPr lang="en-US" altLang="ko-KR" sz="2400" b="1" i="1" dirty="0" smtClean="0">
                <a:latin typeface="Century Gothic" panose="020B0502020202020204" pitchFamily="34" charset="0"/>
              </a:rPr>
              <a:t>automatically distinguish </a:t>
            </a:r>
            <a:r>
              <a:rPr lang="en-US" altLang="ko-KR" sz="2400" b="1" i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contact signals from baseline?</a:t>
            </a:r>
            <a:endParaRPr lang="en-US" altLang="ko-KR" sz="2400" b="1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83304" y="1221204"/>
            <a:ext cx="2795213" cy="3561973"/>
            <a:chOff x="154704" y="856777"/>
            <a:chExt cx="2795213" cy="356197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54704" y="1136178"/>
              <a:ext cx="2795213" cy="3282572"/>
            </a:xfrm>
            <a:prstGeom prst="roundRect">
              <a:avLst>
                <a:gd name="adj" fmla="val 9579"/>
              </a:avLst>
            </a:prstGeom>
            <a:solidFill>
              <a:schemeClr val="bg1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89876" y="856777"/>
              <a:ext cx="2497340" cy="3432439"/>
              <a:chOff x="747208" y="121016"/>
              <a:chExt cx="4035023" cy="5545891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2558" y="921403"/>
                <a:ext cx="3977616" cy="2765108"/>
              </a:xfrm>
              <a:prstGeom prst="rect">
                <a:avLst/>
              </a:prstGeom>
            </p:spPr>
          </p:pic>
          <p:grpSp>
            <p:nvGrpSpPr>
              <p:cNvPr id="5" name="그룹 4"/>
              <p:cNvGrpSpPr/>
              <p:nvPr/>
            </p:nvGrpSpPr>
            <p:grpSpPr>
              <a:xfrm>
                <a:off x="747208" y="3857176"/>
                <a:ext cx="3982966" cy="1362175"/>
                <a:chOff x="1164122" y="4242962"/>
                <a:chExt cx="4762500" cy="1628776"/>
              </a:xfrm>
            </p:grpSpPr>
            <p:pic>
              <p:nvPicPr>
                <p:cNvPr id="14340" name="Picture 4" descr="https://upload.wikimedia.org/wikipedia/commons/thumb/c/c1/Lena_stasjon.jpg/250px-Lena_stasjon.jp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4122" y="4242962"/>
                  <a:ext cx="2381250" cy="162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342" name="Picture 6" descr="https://upload.wikimedia.org/wikipedia/commons/thumb/c/c2/Lena_stasjon_Rosin.png/250px-Lena_stasjon_Rosin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45372" y="4242962"/>
                  <a:ext cx="2381250" cy="162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" name="직사각형 5"/>
              <p:cNvSpPr/>
              <p:nvPr/>
            </p:nvSpPr>
            <p:spPr>
              <a:xfrm>
                <a:off x="829345" y="121016"/>
                <a:ext cx="3952886" cy="447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i="1" dirty="0">
                    <a:latin typeface="Century Gothic" panose="020B0502020202020204" pitchFamily="34" charset="0"/>
                  </a:rPr>
                  <a:t>Rosin’s</a:t>
                </a:r>
                <a:r>
                  <a:rPr lang="en-US" altLang="ko-KR" sz="1200" b="1" i="1" dirty="0">
                    <a:solidFill>
                      <a:srgbClr val="A6A6A6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ko-KR" sz="1200" b="1" i="1" dirty="0">
                    <a:latin typeface="Century Gothic" panose="020B0502020202020204" pitchFamily="34" charset="0"/>
                  </a:rPr>
                  <a:t>Unimodal</a:t>
                </a:r>
                <a:r>
                  <a:rPr lang="en-US" altLang="ko-KR" sz="1200" b="1" i="1" dirty="0">
                    <a:solidFill>
                      <a:srgbClr val="A6A6A6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ko-KR" sz="1200" b="1" i="1" dirty="0" err="1">
                    <a:latin typeface="Century Gothic" panose="020B0502020202020204" pitchFamily="34" charset="0"/>
                  </a:rPr>
                  <a:t>Thresholding</a:t>
                </a:r>
                <a:r>
                  <a:rPr lang="en-US" altLang="ko-KR" sz="1200" b="1" i="1" dirty="0">
                    <a:latin typeface="Century Gothic" panose="020B0502020202020204" pitchFamily="34" charset="0"/>
                  </a:rPr>
                  <a:t> </a:t>
                </a:r>
                <a:endParaRPr lang="ko-KR" altLang="en-US" sz="1200" b="1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211392" y="5219352"/>
                <a:ext cx="1228187" cy="447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i="1" dirty="0" smtClean="0">
                    <a:latin typeface="Century Gothic" panose="020B0502020202020204" pitchFamily="34" charset="0"/>
                  </a:rPr>
                  <a:t>Original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946921" y="5219350"/>
                <a:ext cx="1797991" cy="447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i="1" dirty="0" smtClean="0">
                    <a:latin typeface="Century Gothic" panose="020B0502020202020204" pitchFamily="34" charset="0"/>
                  </a:rPr>
                  <a:t>Rosin’s </a:t>
                </a:r>
                <a:r>
                  <a:rPr lang="en-US" altLang="ko-KR" sz="1200" i="1" dirty="0" err="1" smtClean="0">
                    <a:latin typeface="Century Gothic" panose="020B0502020202020204" pitchFamily="34" charset="0"/>
                  </a:rPr>
                  <a:t>Algo</a:t>
                </a:r>
                <a:r>
                  <a:rPr lang="en-US" altLang="ko-KR" sz="1200" i="1" dirty="0" smtClean="0">
                    <a:latin typeface="Century Gothic" panose="020B0502020202020204" pitchFamily="34" charset="0"/>
                  </a:rPr>
                  <a:t>.</a:t>
                </a:r>
                <a:endParaRPr lang="ko-KR" altLang="en-US" sz="1200" dirty="0"/>
              </a:p>
            </p:txBody>
          </p:sp>
        </p:grpSp>
      </p:grpSp>
      <p:sp>
        <p:nvSpPr>
          <p:cNvPr id="13" name="모서리가 둥근 직사각형 12"/>
          <p:cNvSpPr/>
          <p:nvPr/>
        </p:nvSpPr>
        <p:spPr>
          <a:xfrm>
            <a:off x="1772087" y="5174453"/>
            <a:ext cx="8647826" cy="146592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Rosin’s algorithm powerfully dissociates</a:t>
            </a:r>
            <a:r>
              <a:rPr lang="en-US" altLang="ko-KR" sz="3200" b="1" i="1" dirty="0">
                <a:solidFill>
                  <a:schemeClr val="tx1"/>
                </a:solidFill>
                <a:latin typeface="Century Gothic" panose="020B0502020202020204" pitchFamily="34" charset="0"/>
              </a:rPr>
              <a:t/>
            </a:r>
            <a:br>
              <a:rPr lang="en-US" altLang="ko-KR" sz="3200" b="1" i="1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contact activity from baseline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6845"/>
          <a:stretch/>
        </p:blipFill>
        <p:spPr>
          <a:xfrm>
            <a:off x="3363643" y="1758706"/>
            <a:ext cx="8709769" cy="27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6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947"/>
            <a:ext cx="12192000" cy="64070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849"/>
            <a:ext cx="54264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 smtClean="0">
                <a:solidFill>
                  <a:srgbClr val="A6A6A6"/>
                </a:solidFill>
                <a:latin typeface="Century Gothic" panose="020B0502020202020204" pitchFamily="34" charset="0"/>
              </a:rPr>
              <a:t>Demonstrations of </a:t>
            </a:r>
            <a:r>
              <a:rPr lang="en-US" altLang="ko-KR" sz="2000" b="1" i="1" dirty="0" smtClean="0">
                <a:latin typeface="Century Gothic" panose="020B0502020202020204" pitchFamily="34" charset="0"/>
              </a:rPr>
              <a:t>Circa Analysis </a:t>
            </a:r>
            <a:r>
              <a:rPr lang="en-US" altLang="ko-KR" sz="2000" b="1" i="1" dirty="0" smtClean="0">
                <a:solidFill>
                  <a:srgbClr val="A6A6A6"/>
                </a:solidFill>
                <a:latin typeface="Century Gothic" panose="020B0502020202020204" pitchFamily="34" charset="0"/>
              </a:rPr>
              <a:t>Program </a:t>
            </a:r>
            <a:endParaRPr lang="en-US" altLang="ko-KR" sz="2000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2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772087" y="5174453"/>
            <a:ext cx="8647826" cy="146592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16 channel simultaneous </a:t>
            </a:r>
            <a:b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recording of circadian rhythm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1091691" y="794788"/>
            <a:ext cx="10729602" cy="4155832"/>
            <a:chOff x="1091691" y="794788"/>
            <a:chExt cx="10729602" cy="4155832"/>
          </a:xfrm>
        </p:grpSpPr>
        <p:grpSp>
          <p:nvGrpSpPr>
            <p:cNvPr id="112" name="그룹 111"/>
            <p:cNvGrpSpPr/>
            <p:nvPr/>
          </p:nvGrpSpPr>
          <p:grpSpPr>
            <a:xfrm>
              <a:off x="1091691" y="794788"/>
              <a:ext cx="10008617" cy="4155832"/>
              <a:chOff x="602871" y="855748"/>
              <a:chExt cx="4980247" cy="2067925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3649479" y="941928"/>
                <a:ext cx="1933639" cy="1355238"/>
                <a:chOff x="3631352" y="771855"/>
                <a:chExt cx="1383106" cy="969384"/>
              </a:xfrm>
            </p:grpSpPr>
            <p:sp>
              <p:nvSpPr>
                <p:cNvPr id="4" name="자유형 3"/>
                <p:cNvSpPr/>
                <p:nvPr/>
              </p:nvSpPr>
              <p:spPr>
                <a:xfrm>
                  <a:off x="3631352" y="927875"/>
                  <a:ext cx="1125425" cy="355347"/>
                </a:xfrm>
                <a:custGeom>
                  <a:avLst/>
                  <a:gdLst>
                    <a:gd name="connsiteX0" fmla="*/ 0 w 895350"/>
                    <a:gd name="connsiteY0" fmla="*/ 249593 h 249593"/>
                    <a:gd name="connsiteX1" fmla="*/ 260350 w 895350"/>
                    <a:gd name="connsiteY1" fmla="*/ 1943 h 249593"/>
                    <a:gd name="connsiteX2" fmla="*/ 895350 w 895350"/>
                    <a:gd name="connsiteY2" fmla="*/ 154343 h 249593"/>
                    <a:gd name="connsiteX0" fmla="*/ 0 w 895350"/>
                    <a:gd name="connsiteY0" fmla="*/ 151910 h 151910"/>
                    <a:gd name="connsiteX1" fmla="*/ 317327 w 895350"/>
                    <a:gd name="connsiteY1" fmla="*/ 18477 h 151910"/>
                    <a:gd name="connsiteX2" fmla="*/ 895350 w 895350"/>
                    <a:gd name="connsiteY2" fmla="*/ 56660 h 151910"/>
                    <a:gd name="connsiteX0" fmla="*/ 0 w 895350"/>
                    <a:gd name="connsiteY0" fmla="*/ 224336 h 224336"/>
                    <a:gd name="connsiteX1" fmla="*/ 317327 w 895350"/>
                    <a:gd name="connsiteY1" fmla="*/ 90903 h 224336"/>
                    <a:gd name="connsiteX2" fmla="*/ 586047 w 895350"/>
                    <a:gd name="connsiteY2" fmla="*/ 471 h 224336"/>
                    <a:gd name="connsiteX3" fmla="*/ 895350 w 895350"/>
                    <a:gd name="connsiteY3" fmla="*/ 129086 h 224336"/>
                    <a:gd name="connsiteX0" fmla="*/ 0 w 895350"/>
                    <a:gd name="connsiteY0" fmla="*/ 224279 h 224279"/>
                    <a:gd name="connsiteX1" fmla="*/ 44652 w 895350"/>
                    <a:gd name="connsiteY1" fmla="*/ 99983 h 224279"/>
                    <a:gd name="connsiteX2" fmla="*/ 586047 w 895350"/>
                    <a:gd name="connsiteY2" fmla="*/ 414 h 224279"/>
                    <a:gd name="connsiteX3" fmla="*/ 895350 w 895350"/>
                    <a:gd name="connsiteY3" fmla="*/ 129029 h 224279"/>
                    <a:gd name="connsiteX0" fmla="*/ 0 w 895350"/>
                    <a:gd name="connsiteY0" fmla="*/ 225215 h 225215"/>
                    <a:gd name="connsiteX1" fmla="*/ 44652 w 895350"/>
                    <a:gd name="connsiteY1" fmla="*/ 100919 h 225215"/>
                    <a:gd name="connsiteX2" fmla="*/ 272675 w 895350"/>
                    <a:gd name="connsiteY2" fmla="*/ 90439 h 225215"/>
                    <a:gd name="connsiteX3" fmla="*/ 586047 w 895350"/>
                    <a:gd name="connsiteY3" fmla="*/ 1350 h 225215"/>
                    <a:gd name="connsiteX4" fmla="*/ 895350 w 895350"/>
                    <a:gd name="connsiteY4" fmla="*/ 129965 h 225215"/>
                    <a:gd name="connsiteX0" fmla="*/ 0 w 586047"/>
                    <a:gd name="connsiteY0" fmla="*/ 225215 h 225215"/>
                    <a:gd name="connsiteX1" fmla="*/ 44652 w 586047"/>
                    <a:gd name="connsiteY1" fmla="*/ 100919 h 225215"/>
                    <a:gd name="connsiteX2" fmla="*/ 272675 w 586047"/>
                    <a:gd name="connsiteY2" fmla="*/ 90439 h 225215"/>
                    <a:gd name="connsiteX3" fmla="*/ 586047 w 586047"/>
                    <a:gd name="connsiteY3" fmla="*/ 1350 h 225215"/>
                    <a:gd name="connsiteX0" fmla="*/ 0 w 586047"/>
                    <a:gd name="connsiteY0" fmla="*/ 251766 h 251766"/>
                    <a:gd name="connsiteX1" fmla="*/ 78674 w 586047"/>
                    <a:gd name="connsiteY1" fmla="*/ 2246 h 251766"/>
                    <a:gd name="connsiteX2" fmla="*/ 272675 w 586047"/>
                    <a:gd name="connsiteY2" fmla="*/ 116990 h 251766"/>
                    <a:gd name="connsiteX3" fmla="*/ 586047 w 586047"/>
                    <a:gd name="connsiteY3" fmla="*/ 27901 h 251766"/>
                    <a:gd name="connsiteX0" fmla="*/ 0 w 586047"/>
                    <a:gd name="connsiteY0" fmla="*/ 257376 h 257376"/>
                    <a:gd name="connsiteX1" fmla="*/ 78674 w 586047"/>
                    <a:gd name="connsiteY1" fmla="*/ 7856 h 257376"/>
                    <a:gd name="connsiteX2" fmla="*/ 297418 w 586047"/>
                    <a:gd name="connsiteY2" fmla="*/ 49099 h 257376"/>
                    <a:gd name="connsiteX3" fmla="*/ 586047 w 586047"/>
                    <a:gd name="connsiteY3" fmla="*/ 33511 h 257376"/>
                    <a:gd name="connsiteX0" fmla="*/ 0 w 663370"/>
                    <a:gd name="connsiteY0" fmla="*/ 257376 h 257376"/>
                    <a:gd name="connsiteX1" fmla="*/ 78674 w 663370"/>
                    <a:gd name="connsiteY1" fmla="*/ 7856 h 257376"/>
                    <a:gd name="connsiteX2" fmla="*/ 297418 w 663370"/>
                    <a:gd name="connsiteY2" fmla="*/ 49099 h 257376"/>
                    <a:gd name="connsiteX3" fmla="*/ 663370 w 663370"/>
                    <a:gd name="connsiteY3" fmla="*/ 6288 h 257376"/>
                    <a:gd name="connsiteX0" fmla="*/ 0 w 638627"/>
                    <a:gd name="connsiteY0" fmla="*/ 177479 h 177479"/>
                    <a:gd name="connsiteX1" fmla="*/ 53931 w 638627"/>
                    <a:gd name="connsiteY1" fmla="*/ 4182 h 177479"/>
                    <a:gd name="connsiteX2" fmla="*/ 272675 w 638627"/>
                    <a:gd name="connsiteY2" fmla="*/ 45425 h 177479"/>
                    <a:gd name="connsiteX3" fmla="*/ 638627 w 638627"/>
                    <a:gd name="connsiteY3" fmla="*/ 2614 h 177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8627" h="177479">
                      <a:moveTo>
                        <a:pt x="0" y="177479"/>
                      </a:moveTo>
                      <a:cubicBezTo>
                        <a:pt x="55562" y="61591"/>
                        <a:pt x="8485" y="26191"/>
                        <a:pt x="53931" y="4182"/>
                      </a:cubicBezTo>
                      <a:cubicBezTo>
                        <a:pt x="99377" y="-17827"/>
                        <a:pt x="182443" y="62020"/>
                        <a:pt x="272675" y="45425"/>
                      </a:cubicBezTo>
                      <a:cubicBezTo>
                        <a:pt x="362907" y="28830"/>
                        <a:pt x="530100" y="-10446"/>
                        <a:pt x="638627" y="2614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5" name="정육면체 4"/>
                <p:cNvSpPr/>
                <p:nvPr/>
              </p:nvSpPr>
              <p:spPr>
                <a:xfrm rot="155829">
                  <a:off x="4036087" y="1466627"/>
                  <a:ext cx="369810" cy="113766"/>
                </a:xfrm>
                <a:prstGeom prst="cube">
                  <a:avLst>
                    <a:gd name="adj" fmla="val 88388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6" name="사다리꼴 5"/>
                <p:cNvSpPr/>
                <p:nvPr/>
              </p:nvSpPr>
              <p:spPr>
                <a:xfrm rot="21406731">
                  <a:off x="4128264" y="1340762"/>
                  <a:ext cx="172637" cy="178038"/>
                </a:xfrm>
                <a:prstGeom prst="trapezoid">
                  <a:avLst/>
                </a:prstGeom>
                <a:solidFill>
                  <a:srgbClr val="A3A3A3"/>
                </a:solidFill>
                <a:ln>
                  <a:noFill/>
                </a:ln>
                <a:scene3d>
                  <a:camera prst="perspectiveContrastingLeftFacing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grpSp>
              <p:nvGrpSpPr>
                <p:cNvPr id="7" name="그룹 6"/>
                <p:cNvGrpSpPr/>
                <p:nvPr/>
              </p:nvGrpSpPr>
              <p:grpSpPr>
                <a:xfrm>
                  <a:off x="3716865" y="952578"/>
                  <a:ext cx="955450" cy="541268"/>
                  <a:chOff x="3565425" y="5623950"/>
                  <a:chExt cx="955450" cy="720000"/>
                </a:xfrm>
                <a:scene3d>
                  <a:camera prst="perspectiveHeroicExtremeLeftFacing"/>
                  <a:lightRig rig="threePt" dir="t"/>
                </a:scene3d>
              </p:grpSpPr>
              <p:sp>
                <p:nvSpPr>
                  <p:cNvPr id="9" name="정육면체 8"/>
                  <p:cNvSpPr/>
                  <p:nvPr/>
                </p:nvSpPr>
                <p:spPr>
                  <a:xfrm>
                    <a:off x="3565425" y="5623950"/>
                    <a:ext cx="955450" cy="720000"/>
                  </a:xfrm>
                  <a:prstGeom prst="cube">
                    <a:avLst>
                      <a:gd name="adj" fmla="val 3378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10" name="직사각형 9"/>
                  <p:cNvSpPr/>
                  <p:nvPr/>
                </p:nvSpPr>
                <p:spPr>
                  <a:xfrm>
                    <a:off x="3591687" y="5680572"/>
                    <a:ext cx="877388" cy="62445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" name="정육면체 7"/>
                <p:cNvSpPr/>
                <p:nvPr/>
              </p:nvSpPr>
              <p:spPr>
                <a:xfrm>
                  <a:off x="4556396" y="771855"/>
                  <a:ext cx="458062" cy="969384"/>
                </a:xfrm>
                <a:prstGeom prst="cube">
                  <a:avLst>
                    <a:gd name="adj" fmla="val 52806"/>
                  </a:avLst>
                </a:prstGeom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50000"/>
                        <a:lumOff val="50000"/>
                      </a:schemeClr>
                    </a:gs>
                    <a:gs pos="100000">
                      <a:srgbClr val="AEAEAE"/>
                    </a:gs>
                  </a:gsLst>
                  <a:lin ang="13500000" scaled="1"/>
                  <a:tileRect/>
                </a:gra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2646086" y="1493846"/>
                <a:ext cx="1101136" cy="401913"/>
                <a:chOff x="2306878" y="6666548"/>
                <a:chExt cx="895091" cy="326707"/>
              </a:xfrm>
            </p:grpSpPr>
            <p:sp>
              <p:nvSpPr>
                <p:cNvPr id="12" name="정육면체 11"/>
                <p:cNvSpPr/>
                <p:nvPr/>
              </p:nvSpPr>
              <p:spPr>
                <a:xfrm>
                  <a:off x="2306878" y="6666548"/>
                  <a:ext cx="895091" cy="326707"/>
                </a:xfrm>
                <a:prstGeom prst="cube">
                  <a:avLst>
                    <a:gd name="adj" fmla="val 40299"/>
                  </a:avLst>
                </a:prstGeom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35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grpSp>
              <p:nvGrpSpPr>
                <p:cNvPr id="13" name="그룹 12"/>
                <p:cNvGrpSpPr/>
                <p:nvPr/>
              </p:nvGrpSpPr>
              <p:grpSpPr>
                <a:xfrm>
                  <a:off x="2504299" y="6902588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59" name="타원 58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60" name="도넛 59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" name="그룹 13"/>
                <p:cNvGrpSpPr/>
                <p:nvPr/>
              </p:nvGrpSpPr>
              <p:grpSpPr>
                <a:xfrm>
                  <a:off x="2572545" y="6902588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57" name="타원 56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58" name="도넛 57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" name="그룹 14"/>
                <p:cNvGrpSpPr/>
                <p:nvPr/>
              </p:nvGrpSpPr>
              <p:grpSpPr>
                <a:xfrm>
                  <a:off x="2640791" y="6902588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55" name="타원 54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56" name="도넛 55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" name="그룹 15"/>
                <p:cNvGrpSpPr/>
                <p:nvPr/>
              </p:nvGrpSpPr>
              <p:grpSpPr>
                <a:xfrm>
                  <a:off x="2709037" y="6902588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53" name="타원 52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54" name="도넛 53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" name="그룹 16"/>
                <p:cNvGrpSpPr/>
                <p:nvPr/>
              </p:nvGrpSpPr>
              <p:grpSpPr>
                <a:xfrm>
                  <a:off x="2777284" y="6902588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51" name="타원 50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52" name="도넛 51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" name="그룹 17"/>
                <p:cNvGrpSpPr/>
                <p:nvPr/>
              </p:nvGrpSpPr>
              <p:grpSpPr>
                <a:xfrm>
                  <a:off x="2845530" y="6902588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49" name="타원 48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50" name="도넛 49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" name="그룹 18"/>
                <p:cNvGrpSpPr/>
                <p:nvPr/>
              </p:nvGrpSpPr>
              <p:grpSpPr>
                <a:xfrm>
                  <a:off x="2913776" y="6902588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47" name="타원 46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48" name="도넛 47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" name="그룹 19"/>
                <p:cNvGrpSpPr/>
                <p:nvPr/>
              </p:nvGrpSpPr>
              <p:grpSpPr>
                <a:xfrm>
                  <a:off x="2982024" y="6902588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45" name="타원 44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46" name="도넛 45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1" name="그룹 20"/>
                <p:cNvGrpSpPr/>
                <p:nvPr/>
              </p:nvGrpSpPr>
              <p:grpSpPr>
                <a:xfrm>
                  <a:off x="2504299" y="6840767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43" name="타원 42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44" name="도넛 43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2" name="그룹 21"/>
                <p:cNvGrpSpPr/>
                <p:nvPr/>
              </p:nvGrpSpPr>
              <p:grpSpPr>
                <a:xfrm>
                  <a:off x="2572545" y="6840767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41" name="타원 40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42" name="도넛 41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2640791" y="6840767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39" name="타원 38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40" name="도넛 39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2709037" y="6840767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37" name="타원 36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38" name="도넛 37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2777284" y="6840767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35" name="타원 34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36" name="도넛 35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" name="그룹 25"/>
                <p:cNvGrpSpPr/>
                <p:nvPr/>
              </p:nvGrpSpPr>
              <p:grpSpPr>
                <a:xfrm>
                  <a:off x="2845530" y="6840767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33" name="타원 32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34" name="도넛 33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7" name="그룹 26"/>
                <p:cNvGrpSpPr/>
                <p:nvPr/>
              </p:nvGrpSpPr>
              <p:grpSpPr>
                <a:xfrm>
                  <a:off x="2913776" y="6840767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31" name="타원 30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32" name="도넛 31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8" name="그룹 27"/>
                <p:cNvGrpSpPr/>
                <p:nvPr/>
              </p:nvGrpSpPr>
              <p:grpSpPr>
                <a:xfrm>
                  <a:off x="2982024" y="6840767"/>
                  <a:ext cx="53945" cy="54405"/>
                  <a:chOff x="1722418" y="5131339"/>
                  <a:chExt cx="389836" cy="393161"/>
                </a:xfrm>
              </p:grpSpPr>
              <p:sp>
                <p:nvSpPr>
                  <p:cNvPr id="29" name="타원 28"/>
                  <p:cNvSpPr/>
                  <p:nvPr/>
                </p:nvSpPr>
                <p:spPr>
                  <a:xfrm>
                    <a:off x="1752254" y="5131339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30" name="도넛 29"/>
                  <p:cNvSpPr/>
                  <p:nvPr/>
                </p:nvSpPr>
                <p:spPr>
                  <a:xfrm>
                    <a:off x="1722418" y="5164501"/>
                    <a:ext cx="360000" cy="359999"/>
                  </a:xfrm>
                  <a:prstGeom prst="donut">
                    <a:avLst>
                      <a:gd name="adj" fmla="val 1878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61" name="그룹 60"/>
              <p:cNvGrpSpPr/>
              <p:nvPr/>
            </p:nvGrpSpPr>
            <p:grpSpPr>
              <a:xfrm>
                <a:off x="2591858" y="1746586"/>
                <a:ext cx="918312" cy="500416"/>
                <a:chOff x="2294789" y="6421084"/>
                <a:chExt cx="918312" cy="500416"/>
              </a:xfrm>
            </p:grpSpPr>
            <p:grpSp>
              <p:nvGrpSpPr>
                <p:cNvPr id="62" name="그룹 61"/>
                <p:cNvGrpSpPr/>
                <p:nvPr/>
              </p:nvGrpSpPr>
              <p:grpSpPr>
                <a:xfrm>
                  <a:off x="2294789" y="6489700"/>
                  <a:ext cx="918312" cy="431800"/>
                  <a:chOff x="2294789" y="6489700"/>
                  <a:chExt cx="918312" cy="431800"/>
                </a:xfrm>
              </p:grpSpPr>
              <p:sp>
                <p:nvSpPr>
                  <p:cNvPr id="73" name="자유형 72"/>
                  <p:cNvSpPr/>
                  <p:nvPr/>
                </p:nvSpPr>
                <p:spPr>
                  <a:xfrm>
                    <a:off x="2294789" y="6489700"/>
                    <a:ext cx="918312" cy="431800"/>
                  </a:xfrm>
                  <a:custGeom>
                    <a:avLst/>
                    <a:gdLst>
                      <a:gd name="connsiteX0" fmla="*/ 584200 w 584200"/>
                      <a:gd name="connsiteY0" fmla="*/ 0 h 431800"/>
                      <a:gd name="connsiteX1" fmla="*/ 546100 w 584200"/>
                      <a:gd name="connsiteY1" fmla="*/ 44450 h 431800"/>
                      <a:gd name="connsiteX2" fmla="*/ 546100 w 584200"/>
                      <a:gd name="connsiteY2" fmla="*/ 177800 h 431800"/>
                      <a:gd name="connsiteX3" fmla="*/ 101600 w 584200"/>
                      <a:gd name="connsiteY3" fmla="*/ 254000 h 431800"/>
                      <a:gd name="connsiteX4" fmla="*/ 0 w 584200"/>
                      <a:gd name="connsiteY4" fmla="*/ 431800 h 431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4200" h="431800">
                        <a:moveTo>
                          <a:pt x="584200" y="0"/>
                        </a:moveTo>
                        <a:cubicBezTo>
                          <a:pt x="568325" y="7408"/>
                          <a:pt x="552450" y="14817"/>
                          <a:pt x="546100" y="44450"/>
                        </a:cubicBezTo>
                        <a:cubicBezTo>
                          <a:pt x="539750" y="74083"/>
                          <a:pt x="620183" y="142875"/>
                          <a:pt x="546100" y="177800"/>
                        </a:cubicBezTo>
                        <a:cubicBezTo>
                          <a:pt x="472017" y="212725"/>
                          <a:pt x="192617" y="211667"/>
                          <a:pt x="101600" y="254000"/>
                        </a:cubicBezTo>
                        <a:cubicBezTo>
                          <a:pt x="10583" y="296333"/>
                          <a:pt x="5291" y="364066"/>
                          <a:pt x="0" y="431800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74" name="자유형 73"/>
                  <p:cNvSpPr/>
                  <p:nvPr/>
                </p:nvSpPr>
                <p:spPr>
                  <a:xfrm>
                    <a:off x="2294789" y="6489700"/>
                    <a:ext cx="753794" cy="431800"/>
                  </a:xfrm>
                  <a:custGeom>
                    <a:avLst/>
                    <a:gdLst>
                      <a:gd name="connsiteX0" fmla="*/ 584200 w 584200"/>
                      <a:gd name="connsiteY0" fmla="*/ 0 h 431800"/>
                      <a:gd name="connsiteX1" fmla="*/ 546100 w 584200"/>
                      <a:gd name="connsiteY1" fmla="*/ 44450 h 431800"/>
                      <a:gd name="connsiteX2" fmla="*/ 546100 w 584200"/>
                      <a:gd name="connsiteY2" fmla="*/ 177800 h 431800"/>
                      <a:gd name="connsiteX3" fmla="*/ 101600 w 584200"/>
                      <a:gd name="connsiteY3" fmla="*/ 254000 h 431800"/>
                      <a:gd name="connsiteX4" fmla="*/ 0 w 584200"/>
                      <a:gd name="connsiteY4" fmla="*/ 431800 h 431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4200" h="431800">
                        <a:moveTo>
                          <a:pt x="584200" y="0"/>
                        </a:moveTo>
                        <a:cubicBezTo>
                          <a:pt x="568325" y="7408"/>
                          <a:pt x="552450" y="14817"/>
                          <a:pt x="546100" y="44450"/>
                        </a:cubicBezTo>
                        <a:cubicBezTo>
                          <a:pt x="539750" y="74083"/>
                          <a:pt x="620183" y="142875"/>
                          <a:pt x="546100" y="177800"/>
                        </a:cubicBezTo>
                        <a:cubicBezTo>
                          <a:pt x="472017" y="212725"/>
                          <a:pt x="192617" y="211667"/>
                          <a:pt x="101600" y="254000"/>
                        </a:cubicBezTo>
                        <a:cubicBezTo>
                          <a:pt x="10583" y="296333"/>
                          <a:pt x="5291" y="364066"/>
                          <a:pt x="0" y="431800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75" name="자유형 74"/>
                  <p:cNvSpPr/>
                  <p:nvPr/>
                </p:nvSpPr>
                <p:spPr>
                  <a:xfrm>
                    <a:off x="2299868" y="6489700"/>
                    <a:ext cx="666458" cy="431800"/>
                  </a:xfrm>
                  <a:custGeom>
                    <a:avLst/>
                    <a:gdLst>
                      <a:gd name="connsiteX0" fmla="*/ 584200 w 584200"/>
                      <a:gd name="connsiteY0" fmla="*/ 0 h 431800"/>
                      <a:gd name="connsiteX1" fmla="*/ 546100 w 584200"/>
                      <a:gd name="connsiteY1" fmla="*/ 44450 h 431800"/>
                      <a:gd name="connsiteX2" fmla="*/ 546100 w 584200"/>
                      <a:gd name="connsiteY2" fmla="*/ 177800 h 431800"/>
                      <a:gd name="connsiteX3" fmla="*/ 101600 w 584200"/>
                      <a:gd name="connsiteY3" fmla="*/ 254000 h 431800"/>
                      <a:gd name="connsiteX4" fmla="*/ 0 w 584200"/>
                      <a:gd name="connsiteY4" fmla="*/ 431800 h 431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4200" h="431800">
                        <a:moveTo>
                          <a:pt x="584200" y="0"/>
                        </a:moveTo>
                        <a:cubicBezTo>
                          <a:pt x="568325" y="7408"/>
                          <a:pt x="552450" y="14817"/>
                          <a:pt x="546100" y="44450"/>
                        </a:cubicBezTo>
                        <a:cubicBezTo>
                          <a:pt x="539750" y="74083"/>
                          <a:pt x="620183" y="142875"/>
                          <a:pt x="546100" y="177800"/>
                        </a:cubicBezTo>
                        <a:cubicBezTo>
                          <a:pt x="472017" y="212725"/>
                          <a:pt x="192617" y="211667"/>
                          <a:pt x="101600" y="254000"/>
                        </a:cubicBezTo>
                        <a:cubicBezTo>
                          <a:pt x="10583" y="296333"/>
                          <a:pt x="5291" y="364066"/>
                          <a:pt x="0" y="431800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76" name="자유형 75"/>
                  <p:cNvSpPr/>
                  <p:nvPr/>
                </p:nvSpPr>
                <p:spPr>
                  <a:xfrm>
                    <a:off x="2299866" y="6489700"/>
                    <a:ext cx="830975" cy="431800"/>
                  </a:xfrm>
                  <a:custGeom>
                    <a:avLst/>
                    <a:gdLst>
                      <a:gd name="connsiteX0" fmla="*/ 584200 w 584200"/>
                      <a:gd name="connsiteY0" fmla="*/ 0 h 431800"/>
                      <a:gd name="connsiteX1" fmla="*/ 546100 w 584200"/>
                      <a:gd name="connsiteY1" fmla="*/ 44450 h 431800"/>
                      <a:gd name="connsiteX2" fmla="*/ 546100 w 584200"/>
                      <a:gd name="connsiteY2" fmla="*/ 177800 h 431800"/>
                      <a:gd name="connsiteX3" fmla="*/ 101600 w 584200"/>
                      <a:gd name="connsiteY3" fmla="*/ 254000 h 431800"/>
                      <a:gd name="connsiteX4" fmla="*/ 0 w 584200"/>
                      <a:gd name="connsiteY4" fmla="*/ 431800 h 431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4200" h="431800">
                        <a:moveTo>
                          <a:pt x="584200" y="0"/>
                        </a:moveTo>
                        <a:cubicBezTo>
                          <a:pt x="568325" y="7408"/>
                          <a:pt x="552450" y="14817"/>
                          <a:pt x="546100" y="44450"/>
                        </a:cubicBezTo>
                        <a:cubicBezTo>
                          <a:pt x="539750" y="74083"/>
                          <a:pt x="620183" y="142875"/>
                          <a:pt x="546100" y="177800"/>
                        </a:cubicBezTo>
                        <a:cubicBezTo>
                          <a:pt x="472017" y="212725"/>
                          <a:pt x="192617" y="211667"/>
                          <a:pt x="101600" y="254000"/>
                        </a:cubicBezTo>
                        <a:cubicBezTo>
                          <a:pt x="10583" y="296333"/>
                          <a:pt x="5291" y="364066"/>
                          <a:pt x="0" y="431800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grpSp>
                <p:nvGrpSpPr>
                  <p:cNvPr id="77" name="그룹 76"/>
                  <p:cNvGrpSpPr/>
                  <p:nvPr/>
                </p:nvGrpSpPr>
                <p:grpSpPr>
                  <a:xfrm>
                    <a:off x="2299867" y="6489700"/>
                    <a:ext cx="584200" cy="431800"/>
                    <a:chOff x="2299867" y="6489700"/>
                    <a:chExt cx="584200" cy="431800"/>
                  </a:xfrm>
                </p:grpSpPr>
                <p:sp>
                  <p:nvSpPr>
                    <p:cNvPr id="78" name="자유형 77"/>
                    <p:cNvSpPr/>
                    <p:nvPr/>
                  </p:nvSpPr>
                  <p:spPr>
                    <a:xfrm>
                      <a:off x="2304507" y="6489700"/>
                      <a:ext cx="497301" cy="431800"/>
                    </a:xfrm>
                    <a:custGeom>
                      <a:avLst/>
                      <a:gdLst>
                        <a:gd name="connsiteX0" fmla="*/ 584200 w 584200"/>
                        <a:gd name="connsiteY0" fmla="*/ 0 h 431800"/>
                        <a:gd name="connsiteX1" fmla="*/ 546100 w 584200"/>
                        <a:gd name="connsiteY1" fmla="*/ 44450 h 431800"/>
                        <a:gd name="connsiteX2" fmla="*/ 546100 w 584200"/>
                        <a:gd name="connsiteY2" fmla="*/ 177800 h 431800"/>
                        <a:gd name="connsiteX3" fmla="*/ 101600 w 584200"/>
                        <a:gd name="connsiteY3" fmla="*/ 254000 h 431800"/>
                        <a:gd name="connsiteX4" fmla="*/ 0 w 584200"/>
                        <a:gd name="connsiteY4" fmla="*/ 431800 h 431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0" h="431800">
                          <a:moveTo>
                            <a:pt x="584200" y="0"/>
                          </a:moveTo>
                          <a:cubicBezTo>
                            <a:pt x="568325" y="7408"/>
                            <a:pt x="552450" y="14817"/>
                            <a:pt x="546100" y="44450"/>
                          </a:cubicBezTo>
                          <a:cubicBezTo>
                            <a:pt x="539750" y="74083"/>
                            <a:pt x="620183" y="142875"/>
                            <a:pt x="546100" y="177800"/>
                          </a:cubicBezTo>
                          <a:cubicBezTo>
                            <a:pt x="472017" y="212725"/>
                            <a:pt x="192617" y="211667"/>
                            <a:pt x="101600" y="254000"/>
                          </a:cubicBezTo>
                          <a:cubicBezTo>
                            <a:pt x="10583" y="296333"/>
                            <a:pt x="5291" y="364066"/>
                            <a:pt x="0" y="4318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5400"/>
                    </a:p>
                  </p:txBody>
                </p:sp>
                <p:sp>
                  <p:nvSpPr>
                    <p:cNvPr id="79" name="자유형 78"/>
                    <p:cNvSpPr/>
                    <p:nvPr/>
                  </p:nvSpPr>
                  <p:spPr>
                    <a:xfrm>
                      <a:off x="2304507" y="6489700"/>
                      <a:ext cx="415044" cy="431800"/>
                    </a:xfrm>
                    <a:custGeom>
                      <a:avLst/>
                      <a:gdLst>
                        <a:gd name="connsiteX0" fmla="*/ 584200 w 584200"/>
                        <a:gd name="connsiteY0" fmla="*/ 0 h 431800"/>
                        <a:gd name="connsiteX1" fmla="*/ 546100 w 584200"/>
                        <a:gd name="connsiteY1" fmla="*/ 44450 h 431800"/>
                        <a:gd name="connsiteX2" fmla="*/ 546100 w 584200"/>
                        <a:gd name="connsiteY2" fmla="*/ 177800 h 431800"/>
                        <a:gd name="connsiteX3" fmla="*/ 101600 w 584200"/>
                        <a:gd name="connsiteY3" fmla="*/ 254000 h 431800"/>
                        <a:gd name="connsiteX4" fmla="*/ 0 w 584200"/>
                        <a:gd name="connsiteY4" fmla="*/ 431800 h 431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0" h="431800">
                          <a:moveTo>
                            <a:pt x="584200" y="0"/>
                          </a:moveTo>
                          <a:cubicBezTo>
                            <a:pt x="568325" y="7408"/>
                            <a:pt x="552450" y="14817"/>
                            <a:pt x="546100" y="44450"/>
                          </a:cubicBezTo>
                          <a:cubicBezTo>
                            <a:pt x="539750" y="74083"/>
                            <a:pt x="620183" y="142875"/>
                            <a:pt x="546100" y="177800"/>
                          </a:cubicBezTo>
                          <a:cubicBezTo>
                            <a:pt x="472017" y="212725"/>
                            <a:pt x="192617" y="211667"/>
                            <a:pt x="101600" y="254000"/>
                          </a:cubicBezTo>
                          <a:cubicBezTo>
                            <a:pt x="10583" y="296333"/>
                            <a:pt x="5291" y="364066"/>
                            <a:pt x="0" y="4318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5400"/>
                    </a:p>
                  </p:txBody>
                </p:sp>
                <p:sp>
                  <p:nvSpPr>
                    <p:cNvPr id="80" name="자유형 79"/>
                    <p:cNvSpPr/>
                    <p:nvPr/>
                  </p:nvSpPr>
                  <p:spPr>
                    <a:xfrm>
                      <a:off x="2304507" y="6489700"/>
                      <a:ext cx="332786" cy="431800"/>
                    </a:xfrm>
                    <a:custGeom>
                      <a:avLst/>
                      <a:gdLst>
                        <a:gd name="connsiteX0" fmla="*/ 584200 w 584200"/>
                        <a:gd name="connsiteY0" fmla="*/ 0 h 431800"/>
                        <a:gd name="connsiteX1" fmla="*/ 546100 w 584200"/>
                        <a:gd name="connsiteY1" fmla="*/ 44450 h 431800"/>
                        <a:gd name="connsiteX2" fmla="*/ 546100 w 584200"/>
                        <a:gd name="connsiteY2" fmla="*/ 177800 h 431800"/>
                        <a:gd name="connsiteX3" fmla="*/ 101600 w 584200"/>
                        <a:gd name="connsiteY3" fmla="*/ 254000 h 431800"/>
                        <a:gd name="connsiteX4" fmla="*/ 0 w 584200"/>
                        <a:gd name="connsiteY4" fmla="*/ 431800 h 431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0" h="431800">
                          <a:moveTo>
                            <a:pt x="584200" y="0"/>
                          </a:moveTo>
                          <a:cubicBezTo>
                            <a:pt x="568325" y="7408"/>
                            <a:pt x="552450" y="14817"/>
                            <a:pt x="546100" y="44450"/>
                          </a:cubicBezTo>
                          <a:cubicBezTo>
                            <a:pt x="539750" y="74083"/>
                            <a:pt x="620183" y="142875"/>
                            <a:pt x="546100" y="177800"/>
                          </a:cubicBezTo>
                          <a:cubicBezTo>
                            <a:pt x="472017" y="212725"/>
                            <a:pt x="192617" y="211667"/>
                            <a:pt x="101600" y="254000"/>
                          </a:cubicBezTo>
                          <a:cubicBezTo>
                            <a:pt x="10583" y="296333"/>
                            <a:pt x="5291" y="364066"/>
                            <a:pt x="0" y="4318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5400"/>
                    </a:p>
                  </p:txBody>
                </p:sp>
                <p:sp>
                  <p:nvSpPr>
                    <p:cNvPr id="81" name="자유형 80"/>
                    <p:cNvSpPr/>
                    <p:nvPr/>
                  </p:nvSpPr>
                  <p:spPr>
                    <a:xfrm>
                      <a:off x="2299867" y="6489700"/>
                      <a:ext cx="584200" cy="431800"/>
                    </a:xfrm>
                    <a:custGeom>
                      <a:avLst/>
                      <a:gdLst>
                        <a:gd name="connsiteX0" fmla="*/ 584200 w 584200"/>
                        <a:gd name="connsiteY0" fmla="*/ 0 h 431800"/>
                        <a:gd name="connsiteX1" fmla="*/ 546100 w 584200"/>
                        <a:gd name="connsiteY1" fmla="*/ 44450 h 431800"/>
                        <a:gd name="connsiteX2" fmla="*/ 546100 w 584200"/>
                        <a:gd name="connsiteY2" fmla="*/ 177800 h 431800"/>
                        <a:gd name="connsiteX3" fmla="*/ 101600 w 584200"/>
                        <a:gd name="connsiteY3" fmla="*/ 254000 h 431800"/>
                        <a:gd name="connsiteX4" fmla="*/ 0 w 584200"/>
                        <a:gd name="connsiteY4" fmla="*/ 431800 h 431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0" h="431800">
                          <a:moveTo>
                            <a:pt x="584200" y="0"/>
                          </a:moveTo>
                          <a:cubicBezTo>
                            <a:pt x="568325" y="7408"/>
                            <a:pt x="552450" y="14817"/>
                            <a:pt x="546100" y="44450"/>
                          </a:cubicBezTo>
                          <a:cubicBezTo>
                            <a:pt x="539750" y="74083"/>
                            <a:pt x="620183" y="142875"/>
                            <a:pt x="546100" y="177800"/>
                          </a:cubicBezTo>
                          <a:cubicBezTo>
                            <a:pt x="472017" y="212725"/>
                            <a:pt x="192617" y="211667"/>
                            <a:pt x="101600" y="254000"/>
                          </a:cubicBezTo>
                          <a:cubicBezTo>
                            <a:pt x="10583" y="296333"/>
                            <a:pt x="5291" y="364066"/>
                            <a:pt x="0" y="4318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5400"/>
                    </a:p>
                  </p:txBody>
                </p:sp>
              </p:grpSp>
            </p:grpSp>
            <p:grpSp>
              <p:nvGrpSpPr>
                <p:cNvPr id="63" name="그룹 62"/>
                <p:cNvGrpSpPr/>
                <p:nvPr/>
              </p:nvGrpSpPr>
              <p:grpSpPr>
                <a:xfrm>
                  <a:off x="2294789" y="6421084"/>
                  <a:ext cx="918312" cy="500416"/>
                  <a:chOff x="2294789" y="6489700"/>
                  <a:chExt cx="918312" cy="431800"/>
                </a:xfrm>
              </p:grpSpPr>
              <p:sp>
                <p:nvSpPr>
                  <p:cNvPr id="64" name="자유형 63"/>
                  <p:cNvSpPr/>
                  <p:nvPr/>
                </p:nvSpPr>
                <p:spPr>
                  <a:xfrm>
                    <a:off x="2294789" y="6489700"/>
                    <a:ext cx="918312" cy="431800"/>
                  </a:xfrm>
                  <a:custGeom>
                    <a:avLst/>
                    <a:gdLst>
                      <a:gd name="connsiteX0" fmla="*/ 584200 w 584200"/>
                      <a:gd name="connsiteY0" fmla="*/ 0 h 431800"/>
                      <a:gd name="connsiteX1" fmla="*/ 546100 w 584200"/>
                      <a:gd name="connsiteY1" fmla="*/ 44450 h 431800"/>
                      <a:gd name="connsiteX2" fmla="*/ 546100 w 584200"/>
                      <a:gd name="connsiteY2" fmla="*/ 177800 h 431800"/>
                      <a:gd name="connsiteX3" fmla="*/ 101600 w 584200"/>
                      <a:gd name="connsiteY3" fmla="*/ 254000 h 431800"/>
                      <a:gd name="connsiteX4" fmla="*/ 0 w 584200"/>
                      <a:gd name="connsiteY4" fmla="*/ 431800 h 431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4200" h="431800">
                        <a:moveTo>
                          <a:pt x="584200" y="0"/>
                        </a:moveTo>
                        <a:cubicBezTo>
                          <a:pt x="568325" y="7408"/>
                          <a:pt x="552450" y="14817"/>
                          <a:pt x="546100" y="44450"/>
                        </a:cubicBezTo>
                        <a:cubicBezTo>
                          <a:pt x="539750" y="74083"/>
                          <a:pt x="620183" y="142875"/>
                          <a:pt x="546100" y="177800"/>
                        </a:cubicBezTo>
                        <a:cubicBezTo>
                          <a:pt x="472017" y="212725"/>
                          <a:pt x="192617" y="211667"/>
                          <a:pt x="101600" y="254000"/>
                        </a:cubicBezTo>
                        <a:cubicBezTo>
                          <a:pt x="10583" y="296333"/>
                          <a:pt x="5291" y="364066"/>
                          <a:pt x="0" y="431800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65" name="자유형 64"/>
                  <p:cNvSpPr/>
                  <p:nvPr/>
                </p:nvSpPr>
                <p:spPr>
                  <a:xfrm>
                    <a:off x="2294789" y="6489700"/>
                    <a:ext cx="753794" cy="431800"/>
                  </a:xfrm>
                  <a:custGeom>
                    <a:avLst/>
                    <a:gdLst>
                      <a:gd name="connsiteX0" fmla="*/ 584200 w 584200"/>
                      <a:gd name="connsiteY0" fmla="*/ 0 h 431800"/>
                      <a:gd name="connsiteX1" fmla="*/ 546100 w 584200"/>
                      <a:gd name="connsiteY1" fmla="*/ 44450 h 431800"/>
                      <a:gd name="connsiteX2" fmla="*/ 546100 w 584200"/>
                      <a:gd name="connsiteY2" fmla="*/ 177800 h 431800"/>
                      <a:gd name="connsiteX3" fmla="*/ 101600 w 584200"/>
                      <a:gd name="connsiteY3" fmla="*/ 254000 h 431800"/>
                      <a:gd name="connsiteX4" fmla="*/ 0 w 584200"/>
                      <a:gd name="connsiteY4" fmla="*/ 431800 h 431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4200" h="431800">
                        <a:moveTo>
                          <a:pt x="584200" y="0"/>
                        </a:moveTo>
                        <a:cubicBezTo>
                          <a:pt x="568325" y="7408"/>
                          <a:pt x="552450" y="14817"/>
                          <a:pt x="546100" y="44450"/>
                        </a:cubicBezTo>
                        <a:cubicBezTo>
                          <a:pt x="539750" y="74083"/>
                          <a:pt x="620183" y="142875"/>
                          <a:pt x="546100" y="177800"/>
                        </a:cubicBezTo>
                        <a:cubicBezTo>
                          <a:pt x="472017" y="212725"/>
                          <a:pt x="192617" y="211667"/>
                          <a:pt x="101600" y="254000"/>
                        </a:cubicBezTo>
                        <a:cubicBezTo>
                          <a:pt x="10583" y="296333"/>
                          <a:pt x="5291" y="364066"/>
                          <a:pt x="0" y="431800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66" name="자유형 65"/>
                  <p:cNvSpPr/>
                  <p:nvPr/>
                </p:nvSpPr>
                <p:spPr>
                  <a:xfrm>
                    <a:off x="2299868" y="6489700"/>
                    <a:ext cx="666458" cy="431800"/>
                  </a:xfrm>
                  <a:custGeom>
                    <a:avLst/>
                    <a:gdLst>
                      <a:gd name="connsiteX0" fmla="*/ 584200 w 584200"/>
                      <a:gd name="connsiteY0" fmla="*/ 0 h 431800"/>
                      <a:gd name="connsiteX1" fmla="*/ 546100 w 584200"/>
                      <a:gd name="connsiteY1" fmla="*/ 44450 h 431800"/>
                      <a:gd name="connsiteX2" fmla="*/ 546100 w 584200"/>
                      <a:gd name="connsiteY2" fmla="*/ 177800 h 431800"/>
                      <a:gd name="connsiteX3" fmla="*/ 101600 w 584200"/>
                      <a:gd name="connsiteY3" fmla="*/ 254000 h 431800"/>
                      <a:gd name="connsiteX4" fmla="*/ 0 w 584200"/>
                      <a:gd name="connsiteY4" fmla="*/ 431800 h 431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4200" h="431800">
                        <a:moveTo>
                          <a:pt x="584200" y="0"/>
                        </a:moveTo>
                        <a:cubicBezTo>
                          <a:pt x="568325" y="7408"/>
                          <a:pt x="552450" y="14817"/>
                          <a:pt x="546100" y="44450"/>
                        </a:cubicBezTo>
                        <a:cubicBezTo>
                          <a:pt x="539750" y="74083"/>
                          <a:pt x="620183" y="142875"/>
                          <a:pt x="546100" y="177800"/>
                        </a:cubicBezTo>
                        <a:cubicBezTo>
                          <a:pt x="472017" y="212725"/>
                          <a:pt x="192617" y="211667"/>
                          <a:pt x="101600" y="254000"/>
                        </a:cubicBezTo>
                        <a:cubicBezTo>
                          <a:pt x="10583" y="296333"/>
                          <a:pt x="5291" y="364066"/>
                          <a:pt x="0" y="431800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sp>
                <p:nvSpPr>
                  <p:cNvPr id="67" name="자유형 66"/>
                  <p:cNvSpPr/>
                  <p:nvPr/>
                </p:nvSpPr>
                <p:spPr>
                  <a:xfrm>
                    <a:off x="2299866" y="6489700"/>
                    <a:ext cx="830975" cy="431800"/>
                  </a:xfrm>
                  <a:custGeom>
                    <a:avLst/>
                    <a:gdLst>
                      <a:gd name="connsiteX0" fmla="*/ 584200 w 584200"/>
                      <a:gd name="connsiteY0" fmla="*/ 0 h 431800"/>
                      <a:gd name="connsiteX1" fmla="*/ 546100 w 584200"/>
                      <a:gd name="connsiteY1" fmla="*/ 44450 h 431800"/>
                      <a:gd name="connsiteX2" fmla="*/ 546100 w 584200"/>
                      <a:gd name="connsiteY2" fmla="*/ 177800 h 431800"/>
                      <a:gd name="connsiteX3" fmla="*/ 101600 w 584200"/>
                      <a:gd name="connsiteY3" fmla="*/ 254000 h 431800"/>
                      <a:gd name="connsiteX4" fmla="*/ 0 w 584200"/>
                      <a:gd name="connsiteY4" fmla="*/ 431800 h 431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4200" h="431800">
                        <a:moveTo>
                          <a:pt x="584200" y="0"/>
                        </a:moveTo>
                        <a:cubicBezTo>
                          <a:pt x="568325" y="7408"/>
                          <a:pt x="552450" y="14817"/>
                          <a:pt x="546100" y="44450"/>
                        </a:cubicBezTo>
                        <a:cubicBezTo>
                          <a:pt x="539750" y="74083"/>
                          <a:pt x="620183" y="142875"/>
                          <a:pt x="546100" y="177800"/>
                        </a:cubicBezTo>
                        <a:cubicBezTo>
                          <a:pt x="472017" y="212725"/>
                          <a:pt x="192617" y="211667"/>
                          <a:pt x="101600" y="254000"/>
                        </a:cubicBezTo>
                        <a:cubicBezTo>
                          <a:pt x="10583" y="296333"/>
                          <a:pt x="5291" y="364066"/>
                          <a:pt x="0" y="431800"/>
                        </a:cubicBezTo>
                      </a:path>
                    </a:pathLst>
                  </a:cu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400"/>
                  </a:p>
                </p:txBody>
              </p:sp>
              <p:grpSp>
                <p:nvGrpSpPr>
                  <p:cNvPr id="68" name="그룹 67"/>
                  <p:cNvGrpSpPr/>
                  <p:nvPr/>
                </p:nvGrpSpPr>
                <p:grpSpPr>
                  <a:xfrm>
                    <a:off x="2299867" y="6489700"/>
                    <a:ext cx="584200" cy="431800"/>
                    <a:chOff x="2299867" y="6489700"/>
                    <a:chExt cx="584200" cy="431800"/>
                  </a:xfrm>
                </p:grpSpPr>
                <p:sp>
                  <p:nvSpPr>
                    <p:cNvPr id="69" name="자유형 68"/>
                    <p:cNvSpPr/>
                    <p:nvPr/>
                  </p:nvSpPr>
                  <p:spPr>
                    <a:xfrm>
                      <a:off x="2304507" y="6489700"/>
                      <a:ext cx="497301" cy="431800"/>
                    </a:xfrm>
                    <a:custGeom>
                      <a:avLst/>
                      <a:gdLst>
                        <a:gd name="connsiteX0" fmla="*/ 584200 w 584200"/>
                        <a:gd name="connsiteY0" fmla="*/ 0 h 431800"/>
                        <a:gd name="connsiteX1" fmla="*/ 546100 w 584200"/>
                        <a:gd name="connsiteY1" fmla="*/ 44450 h 431800"/>
                        <a:gd name="connsiteX2" fmla="*/ 546100 w 584200"/>
                        <a:gd name="connsiteY2" fmla="*/ 177800 h 431800"/>
                        <a:gd name="connsiteX3" fmla="*/ 101600 w 584200"/>
                        <a:gd name="connsiteY3" fmla="*/ 254000 h 431800"/>
                        <a:gd name="connsiteX4" fmla="*/ 0 w 584200"/>
                        <a:gd name="connsiteY4" fmla="*/ 431800 h 431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0" h="431800">
                          <a:moveTo>
                            <a:pt x="584200" y="0"/>
                          </a:moveTo>
                          <a:cubicBezTo>
                            <a:pt x="568325" y="7408"/>
                            <a:pt x="552450" y="14817"/>
                            <a:pt x="546100" y="44450"/>
                          </a:cubicBezTo>
                          <a:cubicBezTo>
                            <a:pt x="539750" y="74083"/>
                            <a:pt x="620183" y="142875"/>
                            <a:pt x="546100" y="177800"/>
                          </a:cubicBezTo>
                          <a:cubicBezTo>
                            <a:pt x="472017" y="212725"/>
                            <a:pt x="192617" y="211667"/>
                            <a:pt x="101600" y="254000"/>
                          </a:cubicBezTo>
                          <a:cubicBezTo>
                            <a:pt x="10583" y="296333"/>
                            <a:pt x="5291" y="364066"/>
                            <a:pt x="0" y="4318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5400"/>
                    </a:p>
                  </p:txBody>
                </p:sp>
                <p:sp>
                  <p:nvSpPr>
                    <p:cNvPr id="70" name="자유형 69"/>
                    <p:cNvSpPr/>
                    <p:nvPr/>
                  </p:nvSpPr>
                  <p:spPr>
                    <a:xfrm>
                      <a:off x="2304507" y="6489700"/>
                      <a:ext cx="415044" cy="431800"/>
                    </a:xfrm>
                    <a:custGeom>
                      <a:avLst/>
                      <a:gdLst>
                        <a:gd name="connsiteX0" fmla="*/ 584200 w 584200"/>
                        <a:gd name="connsiteY0" fmla="*/ 0 h 431800"/>
                        <a:gd name="connsiteX1" fmla="*/ 546100 w 584200"/>
                        <a:gd name="connsiteY1" fmla="*/ 44450 h 431800"/>
                        <a:gd name="connsiteX2" fmla="*/ 546100 w 584200"/>
                        <a:gd name="connsiteY2" fmla="*/ 177800 h 431800"/>
                        <a:gd name="connsiteX3" fmla="*/ 101600 w 584200"/>
                        <a:gd name="connsiteY3" fmla="*/ 254000 h 431800"/>
                        <a:gd name="connsiteX4" fmla="*/ 0 w 584200"/>
                        <a:gd name="connsiteY4" fmla="*/ 431800 h 431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0" h="431800">
                          <a:moveTo>
                            <a:pt x="584200" y="0"/>
                          </a:moveTo>
                          <a:cubicBezTo>
                            <a:pt x="568325" y="7408"/>
                            <a:pt x="552450" y="14817"/>
                            <a:pt x="546100" y="44450"/>
                          </a:cubicBezTo>
                          <a:cubicBezTo>
                            <a:pt x="539750" y="74083"/>
                            <a:pt x="620183" y="142875"/>
                            <a:pt x="546100" y="177800"/>
                          </a:cubicBezTo>
                          <a:cubicBezTo>
                            <a:pt x="472017" y="212725"/>
                            <a:pt x="192617" y="211667"/>
                            <a:pt x="101600" y="254000"/>
                          </a:cubicBezTo>
                          <a:cubicBezTo>
                            <a:pt x="10583" y="296333"/>
                            <a:pt x="5291" y="364066"/>
                            <a:pt x="0" y="4318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5400"/>
                    </a:p>
                  </p:txBody>
                </p:sp>
                <p:sp>
                  <p:nvSpPr>
                    <p:cNvPr id="71" name="자유형 70"/>
                    <p:cNvSpPr/>
                    <p:nvPr/>
                  </p:nvSpPr>
                  <p:spPr>
                    <a:xfrm>
                      <a:off x="2304507" y="6489700"/>
                      <a:ext cx="332786" cy="431800"/>
                    </a:xfrm>
                    <a:custGeom>
                      <a:avLst/>
                      <a:gdLst>
                        <a:gd name="connsiteX0" fmla="*/ 584200 w 584200"/>
                        <a:gd name="connsiteY0" fmla="*/ 0 h 431800"/>
                        <a:gd name="connsiteX1" fmla="*/ 546100 w 584200"/>
                        <a:gd name="connsiteY1" fmla="*/ 44450 h 431800"/>
                        <a:gd name="connsiteX2" fmla="*/ 546100 w 584200"/>
                        <a:gd name="connsiteY2" fmla="*/ 177800 h 431800"/>
                        <a:gd name="connsiteX3" fmla="*/ 101600 w 584200"/>
                        <a:gd name="connsiteY3" fmla="*/ 254000 h 431800"/>
                        <a:gd name="connsiteX4" fmla="*/ 0 w 584200"/>
                        <a:gd name="connsiteY4" fmla="*/ 431800 h 431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0" h="431800">
                          <a:moveTo>
                            <a:pt x="584200" y="0"/>
                          </a:moveTo>
                          <a:cubicBezTo>
                            <a:pt x="568325" y="7408"/>
                            <a:pt x="552450" y="14817"/>
                            <a:pt x="546100" y="44450"/>
                          </a:cubicBezTo>
                          <a:cubicBezTo>
                            <a:pt x="539750" y="74083"/>
                            <a:pt x="620183" y="142875"/>
                            <a:pt x="546100" y="177800"/>
                          </a:cubicBezTo>
                          <a:cubicBezTo>
                            <a:pt x="472017" y="212725"/>
                            <a:pt x="192617" y="211667"/>
                            <a:pt x="101600" y="254000"/>
                          </a:cubicBezTo>
                          <a:cubicBezTo>
                            <a:pt x="10583" y="296333"/>
                            <a:pt x="5291" y="364066"/>
                            <a:pt x="0" y="4318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5400"/>
                    </a:p>
                  </p:txBody>
                </p:sp>
                <p:sp>
                  <p:nvSpPr>
                    <p:cNvPr id="72" name="자유형 71"/>
                    <p:cNvSpPr/>
                    <p:nvPr/>
                  </p:nvSpPr>
                  <p:spPr>
                    <a:xfrm>
                      <a:off x="2299867" y="6489700"/>
                      <a:ext cx="584200" cy="431800"/>
                    </a:xfrm>
                    <a:custGeom>
                      <a:avLst/>
                      <a:gdLst>
                        <a:gd name="connsiteX0" fmla="*/ 584200 w 584200"/>
                        <a:gd name="connsiteY0" fmla="*/ 0 h 431800"/>
                        <a:gd name="connsiteX1" fmla="*/ 546100 w 584200"/>
                        <a:gd name="connsiteY1" fmla="*/ 44450 h 431800"/>
                        <a:gd name="connsiteX2" fmla="*/ 546100 w 584200"/>
                        <a:gd name="connsiteY2" fmla="*/ 177800 h 431800"/>
                        <a:gd name="connsiteX3" fmla="*/ 101600 w 584200"/>
                        <a:gd name="connsiteY3" fmla="*/ 254000 h 431800"/>
                        <a:gd name="connsiteX4" fmla="*/ 0 w 584200"/>
                        <a:gd name="connsiteY4" fmla="*/ 431800 h 431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0" h="431800">
                          <a:moveTo>
                            <a:pt x="584200" y="0"/>
                          </a:moveTo>
                          <a:cubicBezTo>
                            <a:pt x="568325" y="7408"/>
                            <a:pt x="552450" y="14817"/>
                            <a:pt x="546100" y="44450"/>
                          </a:cubicBezTo>
                          <a:cubicBezTo>
                            <a:pt x="539750" y="74083"/>
                            <a:pt x="620183" y="142875"/>
                            <a:pt x="546100" y="177800"/>
                          </a:cubicBezTo>
                          <a:cubicBezTo>
                            <a:pt x="472017" y="212725"/>
                            <a:pt x="192617" y="211667"/>
                            <a:pt x="101600" y="254000"/>
                          </a:cubicBezTo>
                          <a:cubicBezTo>
                            <a:pt x="10583" y="296333"/>
                            <a:pt x="5291" y="364066"/>
                            <a:pt x="0" y="4318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5400"/>
                    </a:p>
                  </p:txBody>
                </p:sp>
              </p:grpSp>
            </p:grpSp>
          </p:grpSp>
          <p:sp>
            <p:nvSpPr>
              <p:cNvPr id="82" name="자유형 81"/>
              <p:cNvSpPr/>
              <p:nvPr/>
            </p:nvSpPr>
            <p:spPr>
              <a:xfrm>
                <a:off x="2581817" y="2127093"/>
                <a:ext cx="59900" cy="91213"/>
              </a:xfrm>
              <a:custGeom>
                <a:avLst/>
                <a:gdLst>
                  <a:gd name="connsiteX0" fmla="*/ 278286 w 278286"/>
                  <a:gd name="connsiteY0" fmla="*/ 37578 h 252488"/>
                  <a:gd name="connsiteX1" fmla="*/ 2713 w 278286"/>
                  <a:gd name="connsiteY1" fmla="*/ 112735 h 252488"/>
                  <a:gd name="connsiteX2" fmla="*/ 140500 w 278286"/>
                  <a:gd name="connsiteY2" fmla="*/ 250521 h 252488"/>
                  <a:gd name="connsiteX3" fmla="*/ 190604 w 278286"/>
                  <a:gd name="connsiteY3" fmla="*/ 0 h 252488"/>
                  <a:gd name="connsiteX0" fmla="*/ 277860 w 277860"/>
                  <a:gd name="connsiteY0" fmla="*/ 0 h 213517"/>
                  <a:gd name="connsiteX1" fmla="*/ 2287 w 277860"/>
                  <a:gd name="connsiteY1" fmla="*/ 75157 h 213517"/>
                  <a:gd name="connsiteX2" fmla="*/ 140074 w 277860"/>
                  <a:gd name="connsiteY2" fmla="*/ 212943 h 213517"/>
                  <a:gd name="connsiteX3" fmla="*/ 21711 w 277860"/>
                  <a:gd name="connsiteY3" fmla="*/ 17877 h 213517"/>
                  <a:gd name="connsiteX0" fmla="*/ 277860 w 277860"/>
                  <a:gd name="connsiteY0" fmla="*/ 0 h 213518"/>
                  <a:gd name="connsiteX1" fmla="*/ 2287 w 277860"/>
                  <a:gd name="connsiteY1" fmla="*/ 75157 h 213518"/>
                  <a:gd name="connsiteX2" fmla="*/ 140074 w 277860"/>
                  <a:gd name="connsiteY2" fmla="*/ 212943 h 213518"/>
                  <a:gd name="connsiteX3" fmla="*/ 21711 w 277860"/>
                  <a:gd name="connsiteY3" fmla="*/ 17877 h 213518"/>
                  <a:gd name="connsiteX0" fmla="*/ 277898 w 277898"/>
                  <a:gd name="connsiteY0" fmla="*/ 0 h 213003"/>
                  <a:gd name="connsiteX1" fmla="*/ 2325 w 277898"/>
                  <a:gd name="connsiteY1" fmla="*/ 75157 h 213003"/>
                  <a:gd name="connsiteX2" fmla="*/ 140112 w 277898"/>
                  <a:gd name="connsiteY2" fmla="*/ 212943 h 213003"/>
                  <a:gd name="connsiteX3" fmla="*/ 39483 w 277898"/>
                  <a:gd name="connsiteY3" fmla="*/ 57487 h 213003"/>
                  <a:gd name="connsiteX0" fmla="*/ 232393 w 232393"/>
                  <a:gd name="connsiteY0" fmla="*/ 21734 h 155509"/>
                  <a:gd name="connsiteX1" fmla="*/ 1153 w 232393"/>
                  <a:gd name="connsiteY1" fmla="*/ 17670 h 155509"/>
                  <a:gd name="connsiteX2" fmla="*/ 138940 w 232393"/>
                  <a:gd name="connsiteY2" fmla="*/ 155456 h 155509"/>
                  <a:gd name="connsiteX3" fmla="*/ 38311 w 232393"/>
                  <a:gd name="connsiteY3" fmla="*/ 0 h 155509"/>
                  <a:gd name="connsiteX0" fmla="*/ 241468 w 241468"/>
                  <a:gd name="connsiteY0" fmla="*/ 45500 h 155508"/>
                  <a:gd name="connsiteX1" fmla="*/ 1361 w 241468"/>
                  <a:gd name="connsiteY1" fmla="*/ 17670 h 155508"/>
                  <a:gd name="connsiteX2" fmla="*/ 139148 w 241468"/>
                  <a:gd name="connsiteY2" fmla="*/ 155456 h 155508"/>
                  <a:gd name="connsiteX3" fmla="*/ 38519 w 241468"/>
                  <a:gd name="connsiteY3" fmla="*/ 0 h 155508"/>
                  <a:gd name="connsiteX0" fmla="*/ 241468 w 241468"/>
                  <a:gd name="connsiteY0" fmla="*/ 45500 h 155508"/>
                  <a:gd name="connsiteX1" fmla="*/ 1361 w 241468"/>
                  <a:gd name="connsiteY1" fmla="*/ 17670 h 155508"/>
                  <a:gd name="connsiteX2" fmla="*/ 139148 w 241468"/>
                  <a:gd name="connsiteY2" fmla="*/ 155456 h 155508"/>
                  <a:gd name="connsiteX3" fmla="*/ 38519 w 241468"/>
                  <a:gd name="connsiteY3" fmla="*/ 0 h 155508"/>
                  <a:gd name="connsiteX0" fmla="*/ 254990 w 254990"/>
                  <a:gd name="connsiteY0" fmla="*/ 45500 h 75538"/>
                  <a:gd name="connsiteX1" fmla="*/ 14883 w 254990"/>
                  <a:gd name="connsiteY1" fmla="*/ 17670 h 75538"/>
                  <a:gd name="connsiteX2" fmla="*/ 28537 w 254990"/>
                  <a:gd name="connsiteY2" fmla="*/ 60390 h 75538"/>
                  <a:gd name="connsiteX3" fmla="*/ 52041 w 254990"/>
                  <a:gd name="connsiteY3" fmla="*/ 0 h 7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990" h="75538">
                    <a:moveTo>
                      <a:pt x="254990" y="45500"/>
                    </a:moveTo>
                    <a:cubicBezTo>
                      <a:pt x="128685" y="65333"/>
                      <a:pt x="52625" y="15188"/>
                      <a:pt x="14883" y="17670"/>
                    </a:cubicBezTo>
                    <a:cubicBezTo>
                      <a:pt x="-22859" y="20152"/>
                      <a:pt x="22344" y="63335"/>
                      <a:pt x="28537" y="60390"/>
                    </a:cubicBezTo>
                    <a:cubicBezTo>
                      <a:pt x="34730" y="57445"/>
                      <a:pt x="335245" y="123789"/>
                      <a:pt x="52041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/>
              </a:p>
            </p:txBody>
          </p:sp>
          <p:grpSp>
            <p:nvGrpSpPr>
              <p:cNvPr id="83" name="그룹 82"/>
              <p:cNvGrpSpPr/>
              <p:nvPr/>
            </p:nvGrpSpPr>
            <p:grpSpPr>
              <a:xfrm>
                <a:off x="2032922" y="855748"/>
                <a:ext cx="569753" cy="1403062"/>
                <a:chOff x="1841500" y="5536633"/>
                <a:chExt cx="457770" cy="1403062"/>
              </a:xfrm>
            </p:grpSpPr>
            <p:sp>
              <p:nvSpPr>
                <p:cNvPr id="84" name="자유형 83"/>
                <p:cNvSpPr/>
                <p:nvPr/>
              </p:nvSpPr>
              <p:spPr>
                <a:xfrm>
                  <a:off x="1841500" y="5536633"/>
                  <a:ext cx="457770" cy="1403062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1841500" y="5983288"/>
                  <a:ext cx="457770" cy="956406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86" name="자유형 85"/>
                <p:cNvSpPr/>
                <p:nvPr/>
              </p:nvSpPr>
              <p:spPr>
                <a:xfrm>
                  <a:off x="1841500" y="6382667"/>
                  <a:ext cx="457770" cy="557027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87" name="자유형 86"/>
                <p:cNvSpPr/>
                <p:nvPr/>
              </p:nvSpPr>
              <p:spPr>
                <a:xfrm>
                  <a:off x="1841500" y="6814329"/>
                  <a:ext cx="457770" cy="125365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</p:grpSp>
          <p:grpSp>
            <p:nvGrpSpPr>
              <p:cNvPr id="88" name="그룹 87"/>
              <p:cNvGrpSpPr/>
              <p:nvPr/>
            </p:nvGrpSpPr>
            <p:grpSpPr>
              <a:xfrm>
                <a:off x="1429581" y="855748"/>
                <a:ext cx="1177408" cy="1403062"/>
                <a:chOff x="1841500" y="5536633"/>
                <a:chExt cx="457770" cy="1403062"/>
              </a:xfrm>
            </p:grpSpPr>
            <p:sp>
              <p:nvSpPr>
                <p:cNvPr id="89" name="자유형 88"/>
                <p:cNvSpPr/>
                <p:nvPr/>
              </p:nvSpPr>
              <p:spPr>
                <a:xfrm>
                  <a:off x="1841500" y="5536633"/>
                  <a:ext cx="457770" cy="1403062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90" name="자유형 89"/>
                <p:cNvSpPr/>
                <p:nvPr/>
              </p:nvSpPr>
              <p:spPr>
                <a:xfrm>
                  <a:off x="1841500" y="5983288"/>
                  <a:ext cx="457770" cy="956406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91" name="자유형 90"/>
                <p:cNvSpPr/>
                <p:nvPr/>
              </p:nvSpPr>
              <p:spPr>
                <a:xfrm>
                  <a:off x="1841500" y="6382667"/>
                  <a:ext cx="457770" cy="557027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92" name="자유형 91"/>
                <p:cNvSpPr/>
                <p:nvPr/>
              </p:nvSpPr>
              <p:spPr>
                <a:xfrm>
                  <a:off x="1841500" y="6814329"/>
                  <a:ext cx="457770" cy="125365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2573607" y="2242962"/>
                <a:ext cx="51729" cy="232199"/>
                <a:chOff x="2436103" y="6895065"/>
                <a:chExt cx="59431" cy="305835"/>
              </a:xfrm>
            </p:grpSpPr>
            <p:sp>
              <p:nvSpPr>
                <p:cNvPr id="94" name="자유형 93"/>
                <p:cNvSpPr/>
                <p:nvPr/>
              </p:nvSpPr>
              <p:spPr>
                <a:xfrm>
                  <a:off x="2436103" y="6895065"/>
                  <a:ext cx="45719" cy="304800"/>
                </a:xfrm>
                <a:custGeom>
                  <a:avLst/>
                  <a:gdLst>
                    <a:gd name="connsiteX0" fmla="*/ 12700 w 51310"/>
                    <a:gd name="connsiteY0" fmla="*/ 0 h 304800"/>
                    <a:gd name="connsiteX1" fmla="*/ 25400 w 51310"/>
                    <a:gd name="connsiteY1" fmla="*/ 127000 h 304800"/>
                    <a:gd name="connsiteX2" fmla="*/ 50800 w 51310"/>
                    <a:gd name="connsiteY2" fmla="*/ 184150 h 304800"/>
                    <a:gd name="connsiteX3" fmla="*/ 0 w 51310"/>
                    <a:gd name="connsiteY3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10" h="304800">
                      <a:moveTo>
                        <a:pt x="12700" y="0"/>
                      </a:moveTo>
                      <a:cubicBezTo>
                        <a:pt x="15875" y="48154"/>
                        <a:pt x="19050" y="96308"/>
                        <a:pt x="25400" y="127000"/>
                      </a:cubicBezTo>
                      <a:cubicBezTo>
                        <a:pt x="31750" y="157692"/>
                        <a:pt x="55033" y="154517"/>
                        <a:pt x="50800" y="184150"/>
                      </a:cubicBezTo>
                      <a:cubicBezTo>
                        <a:pt x="46567" y="213783"/>
                        <a:pt x="23283" y="259291"/>
                        <a:pt x="0" y="30480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95" name="자유형 94"/>
                <p:cNvSpPr/>
                <p:nvPr/>
              </p:nvSpPr>
              <p:spPr>
                <a:xfrm flipH="1">
                  <a:off x="2436104" y="6896100"/>
                  <a:ext cx="45719" cy="304800"/>
                </a:xfrm>
                <a:custGeom>
                  <a:avLst/>
                  <a:gdLst>
                    <a:gd name="connsiteX0" fmla="*/ 12700 w 51310"/>
                    <a:gd name="connsiteY0" fmla="*/ 0 h 304800"/>
                    <a:gd name="connsiteX1" fmla="*/ 25400 w 51310"/>
                    <a:gd name="connsiteY1" fmla="*/ 127000 h 304800"/>
                    <a:gd name="connsiteX2" fmla="*/ 50800 w 51310"/>
                    <a:gd name="connsiteY2" fmla="*/ 184150 h 304800"/>
                    <a:gd name="connsiteX3" fmla="*/ 0 w 51310"/>
                    <a:gd name="connsiteY3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10" h="304800">
                      <a:moveTo>
                        <a:pt x="12700" y="0"/>
                      </a:moveTo>
                      <a:cubicBezTo>
                        <a:pt x="15875" y="48154"/>
                        <a:pt x="19050" y="96308"/>
                        <a:pt x="25400" y="127000"/>
                      </a:cubicBezTo>
                      <a:cubicBezTo>
                        <a:pt x="31750" y="157692"/>
                        <a:pt x="55033" y="154517"/>
                        <a:pt x="50800" y="184150"/>
                      </a:cubicBezTo>
                      <a:cubicBezTo>
                        <a:pt x="46567" y="213783"/>
                        <a:pt x="23283" y="259291"/>
                        <a:pt x="0" y="30480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96" name="자유형 95"/>
                <p:cNvSpPr/>
                <p:nvPr/>
              </p:nvSpPr>
              <p:spPr>
                <a:xfrm>
                  <a:off x="2449815" y="6895065"/>
                  <a:ext cx="45719" cy="304800"/>
                </a:xfrm>
                <a:custGeom>
                  <a:avLst/>
                  <a:gdLst>
                    <a:gd name="connsiteX0" fmla="*/ 12700 w 51310"/>
                    <a:gd name="connsiteY0" fmla="*/ 0 h 304800"/>
                    <a:gd name="connsiteX1" fmla="*/ 25400 w 51310"/>
                    <a:gd name="connsiteY1" fmla="*/ 127000 h 304800"/>
                    <a:gd name="connsiteX2" fmla="*/ 50800 w 51310"/>
                    <a:gd name="connsiteY2" fmla="*/ 184150 h 304800"/>
                    <a:gd name="connsiteX3" fmla="*/ 0 w 51310"/>
                    <a:gd name="connsiteY3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10" h="304800">
                      <a:moveTo>
                        <a:pt x="12700" y="0"/>
                      </a:moveTo>
                      <a:cubicBezTo>
                        <a:pt x="15875" y="48154"/>
                        <a:pt x="19050" y="96308"/>
                        <a:pt x="25400" y="127000"/>
                      </a:cubicBezTo>
                      <a:cubicBezTo>
                        <a:pt x="31750" y="157692"/>
                        <a:pt x="55033" y="154517"/>
                        <a:pt x="50800" y="184150"/>
                      </a:cubicBezTo>
                      <a:cubicBezTo>
                        <a:pt x="46567" y="213783"/>
                        <a:pt x="23283" y="259291"/>
                        <a:pt x="0" y="30480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</p:grpSp>
          <p:grpSp>
            <p:nvGrpSpPr>
              <p:cNvPr id="97" name="그룹 96"/>
              <p:cNvGrpSpPr/>
              <p:nvPr/>
            </p:nvGrpSpPr>
            <p:grpSpPr>
              <a:xfrm>
                <a:off x="1958020" y="1122306"/>
                <a:ext cx="644656" cy="1403062"/>
                <a:chOff x="1841500" y="5536633"/>
                <a:chExt cx="457770" cy="1403062"/>
              </a:xfrm>
            </p:grpSpPr>
            <p:sp>
              <p:nvSpPr>
                <p:cNvPr id="98" name="자유형 97"/>
                <p:cNvSpPr/>
                <p:nvPr/>
              </p:nvSpPr>
              <p:spPr>
                <a:xfrm>
                  <a:off x="1841500" y="5536633"/>
                  <a:ext cx="457770" cy="1403062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99" name="자유형 98"/>
                <p:cNvSpPr/>
                <p:nvPr/>
              </p:nvSpPr>
              <p:spPr>
                <a:xfrm>
                  <a:off x="1841500" y="5983288"/>
                  <a:ext cx="457770" cy="956406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100" name="자유형 99"/>
                <p:cNvSpPr/>
                <p:nvPr/>
              </p:nvSpPr>
              <p:spPr>
                <a:xfrm>
                  <a:off x="1841500" y="6382667"/>
                  <a:ext cx="457770" cy="557027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101" name="자유형 100"/>
                <p:cNvSpPr/>
                <p:nvPr/>
              </p:nvSpPr>
              <p:spPr>
                <a:xfrm>
                  <a:off x="1841500" y="6814329"/>
                  <a:ext cx="457770" cy="125365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</p:grpSp>
          <p:sp>
            <p:nvSpPr>
              <p:cNvPr id="102" name="자유형 101"/>
              <p:cNvSpPr/>
              <p:nvPr/>
            </p:nvSpPr>
            <p:spPr>
              <a:xfrm>
                <a:off x="2569117" y="2397192"/>
                <a:ext cx="59900" cy="91213"/>
              </a:xfrm>
              <a:custGeom>
                <a:avLst/>
                <a:gdLst>
                  <a:gd name="connsiteX0" fmla="*/ 278286 w 278286"/>
                  <a:gd name="connsiteY0" fmla="*/ 37578 h 252488"/>
                  <a:gd name="connsiteX1" fmla="*/ 2713 w 278286"/>
                  <a:gd name="connsiteY1" fmla="*/ 112735 h 252488"/>
                  <a:gd name="connsiteX2" fmla="*/ 140500 w 278286"/>
                  <a:gd name="connsiteY2" fmla="*/ 250521 h 252488"/>
                  <a:gd name="connsiteX3" fmla="*/ 190604 w 278286"/>
                  <a:gd name="connsiteY3" fmla="*/ 0 h 252488"/>
                  <a:gd name="connsiteX0" fmla="*/ 277860 w 277860"/>
                  <a:gd name="connsiteY0" fmla="*/ 0 h 213517"/>
                  <a:gd name="connsiteX1" fmla="*/ 2287 w 277860"/>
                  <a:gd name="connsiteY1" fmla="*/ 75157 h 213517"/>
                  <a:gd name="connsiteX2" fmla="*/ 140074 w 277860"/>
                  <a:gd name="connsiteY2" fmla="*/ 212943 h 213517"/>
                  <a:gd name="connsiteX3" fmla="*/ 21711 w 277860"/>
                  <a:gd name="connsiteY3" fmla="*/ 17877 h 213517"/>
                  <a:gd name="connsiteX0" fmla="*/ 277860 w 277860"/>
                  <a:gd name="connsiteY0" fmla="*/ 0 h 213518"/>
                  <a:gd name="connsiteX1" fmla="*/ 2287 w 277860"/>
                  <a:gd name="connsiteY1" fmla="*/ 75157 h 213518"/>
                  <a:gd name="connsiteX2" fmla="*/ 140074 w 277860"/>
                  <a:gd name="connsiteY2" fmla="*/ 212943 h 213518"/>
                  <a:gd name="connsiteX3" fmla="*/ 21711 w 277860"/>
                  <a:gd name="connsiteY3" fmla="*/ 17877 h 213518"/>
                  <a:gd name="connsiteX0" fmla="*/ 277898 w 277898"/>
                  <a:gd name="connsiteY0" fmla="*/ 0 h 213003"/>
                  <a:gd name="connsiteX1" fmla="*/ 2325 w 277898"/>
                  <a:gd name="connsiteY1" fmla="*/ 75157 h 213003"/>
                  <a:gd name="connsiteX2" fmla="*/ 140112 w 277898"/>
                  <a:gd name="connsiteY2" fmla="*/ 212943 h 213003"/>
                  <a:gd name="connsiteX3" fmla="*/ 39483 w 277898"/>
                  <a:gd name="connsiteY3" fmla="*/ 57487 h 213003"/>
                  <a:gd name="connsiteX0" fmla="*/ 232393 w 232393"/>
                  <a:gd name="connsiteY0" fmla="*/ 21734 h 155509"/>
                  <a:gd name="connsiteX1" fmla="*/ 1153 w 232393"/>
                  <a:gd name="connsiteY1" fmla="*/ 17670 h 155509"/>
                  <a:gd name="connsiteX2" fmla="*/ 138940 w 232393"/>
                  <a:gd name="connsiteY2" fmla="*/ 155456 h 155509"/>
                  <a:gd name="connsiteX3" fmla="*/ 38311 w 232393"/>
                  <a:gd name="connsiteY3" fmla="*/ 0 h 155509"/>
                  <a:gd name="connsiteX0" fmla="*/ 241468 w 241468"/>
                  <a:gd name="connsiteY0" fmla="*/ 45500 h 155508"/>
                  <a:gd name="connsiteX1" fmla="*/ 1361 w 241468"/>
                  <a:gd name="connsiteY1" fmla="*/ 17670 h 155508"/>
                  <a:gd name="connsiteX2" fmla="*/ 139148 w 241468"/>
                  <a:gd name="connsiteY2" fmla="*/ 155456 h 155508"/>
                  <a:gd name="connsiteX3" fmla="*/ 38519 w 241468"/>
                  <a:gd name="connsiteY3" fmla="*/ 0 h 155508"/>
                  <a:gd name="connsiteX0" fmla="*/ 241468 w 241468"/>
                  <a:gd name="connsiteY0" fmla="*/ 45500 h 155508"/>
                  <a:gd name="connsiteX1" fmla="*/ 1361 w 241468"/>
                  <a:gd name="connsiteY1" fmla="*/ 17670 h 155508"/>
                  <a:gd name="connsiteX2" fmla="*/ 139148 w 241468"/>
                  <a:gd name="connsiteY2" fmla="*/ 155456 h 155508"/>
                  <a:gd name="connsiteX3" fmla="*/ 38519 w 241468"/>
                  <a:gd name="connsiteY3" fmla="*/ 0 h 155508"/>
                  <a:gd name="connsiteX0" fmla="*/ 254990 w 254990"/>
                  <a:gd name="connsiteY0" fmla="*/ 45500 h 75538"/>
                  <a:gd name="connsiteX1" fmla="*/ 14883 w 254990"/>
                  <a:gd name="connsiteY1" fmla="*/ 17670 h 75538"/>
                  <a:gd name="connsiteX2" fmla="*/ 28537 w 254990"/>
                  <a:gd name="connsiteY2" fmla="*/ 60390 h 75538"/>
                  <a:gd name="connsiteX3" fmla="*/ 52041 w 254990"/>
                  <a:gd name="connsiteY3" fmla="*/ 0 h 7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990" h="75538">
                    <a:moveTo>
                      <a:pt x="254990" y="45500"/>
                    </a:moveTo>
                    <a:cubicBezTo>
                      <a:pt x="128685" y="65333"/>
                      <a:pt x="52625" y="15188"/>
                      <a:pt x="14883" y="17670"/>
                    </a:cubicBezTo>
                    <a:cubicBezTo>
                      <a:pt x="-22859" y="20152"/>
                      <a:pt x="22344" y="63335"/>
                      <a:pt x="28537" y="60390"/>
                    </a:cubicBezTo>
                    <a:cubicBezTo>
                      <a:pt x="34730" y="57445"/>
                      <a:pt x="335245" y="123789"/>
                      <a:pt x="52041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/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1276115" y="1122306"/>
                <a:ext cx="1320819" cy="1403062"/>
                <a:chOff x="1841500" y="5536633"/>
                <a:chExt cx="457770" cy="1403062"/>
              </a:xfrm>
            </p:grpSpPr>
            <p:sp>
              <p:nvSpPr>
                <p:cNvPr id="104" name="자유형 103"/>
                <p:cNvSpPr/>
                <p:nvPr/>
              </p:nvSpPr>
              <p:spPr>
                <a:xfrm>
                  <a:off x="1841500" y="5536633"/>
                  <a:ext cx="457770" cy="1403062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105" name="자유형 104"/>
                <p:cNvSpPr/>
                <p:nvPr/>
              </p:nvSpPr>
              <p:spPr>
                <a:xfrm>
                  <a:off x="1841500" y="5983288"/>
                  <a:ext cx="457770" cy="956406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106" name="자유형 105"/>
                <p:cNvSpPr/>
                <p:nvPr/>
              </p:nvSpPr>
              <p:spPr>
                <a:xfrm>
                  <a:off x="1841500" y="6382667"/>
                  <a:ext cx="457770" cy="557027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  <p:sp>
              <p:nvSpPr>
                <p:cNvPr id="107" name="자유형 106"/>
                <p:cNvSpPr/>
                <p:nvPr/>
              </p:nvSpPr>
              <p:spPr>
                <a:xfrm>
                  <a:off x="1841500" y="6814329"/>
                  <a:ext cx="457770" cy="125365"/>
                </a:xfrm>
                <a:custGeom>
                  <a:avLst/>
                  <a:gdLst>
                    <a:gd name="connsiteX0" fmla="*/ 457200 w 457770"/>
                    <a:gd name="connsiteY0" fmla="*/ 1329901 h 1407955"/>
                    <a:gd name="connsiteX1" fmla="*/ 412750 w 457770"/>
                    <a:gd name="connsiteY1" fmla="*/ 1393401 h 1407955"/>
                    <a:gd name="connsiteX2" fmla="*/ 171450 w 457770"/>
                    <a:gd name="connsiteY2" fmla="*/ 1272751 h 1407955"/>
                    <a:gd name="connsiteX3" fmla="*/ 158750 w 457770"/>
                    <a:gd name="connsiteY3" fmla="*/ 142451 h 1407955"/>
                    <a:gd name="connsiteX4" fmla="*/ 0 w 457770"/>
                    <a:gd name="connsiteY4" fmla="*/ 53551 h 1407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770" h="1407955">
                      <a:moveTo>
                        <a:pt x="457200" y="1329901"/>
                      </a:moveTo>
                      <a:cubicBezTo>
                        <a:pt x="458787" y="1366413"/>
                        <a:pt x="460375" y="1402926"/>
                        <a:pt x="412750" y="1393401"/>
                      </a:cubicBezTo>
                      <a:cubicBezTo>
                        <a:pt x="365125" y="1383876"/>
                        <a:pt x="213783" y="1481243"/>
                        <a:pt x="171450" y="1272751"/>
                      </a:cubicBezTo>
                      <a:cubicBezTo>
                        <a:pt x="129117" y="1064259"/>
                        <a:pt x="187325" y="345651"/>
                        <a:pt x="158750" y="142451"/>
                      </a:cubicBezTo>
                      <a:cubicBezTo>
                        <a:pt x="130175" y="-60749"/>
                        <a:pt x="65087" y="-3599"/>
                        <a:pt x="0" y="53551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/>
                </a:p>
              </p:txBody>
            </p:sp>
          </p:grpSp>
          <p:pic>
            <p:nvPicPr>
              <p:cNvPr id="108" name="그림 10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871" y="862134"/>
                <a:ext cx="1539120" cy="1825927"/>
              </a:xfrm>
              <a:prstGeom prst="rect">
                <a:avLst/>
              </a:prstGeom>
            </p:spPr>
          </p:pic>
          <p:sp>
            <p:nvSpPr>
              <p:cNvPr id="109" name="TextBox 108"/>
              <p:cNvSpPr txBox="1"/>
              <p:nvPr/>
            </p:nvSpPr>
            <p:spPr>
              <a:xfrm>
                <a:off x="1034777" y="2724580"/>
                <a:ext cx="652636" cy="199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16 Cages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2825681" y="2083951"/>
                <a:ext cx="808177" cy="505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16 Channel </a:t>
                </a:r>
                <a:endPara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ko-K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Standard</a:t>
                </a:r>
              </a:p>
              <a:p>
                <a:pPr algn="ctr"/>
                <a:r>
                  <a:rPr lang="en-US" altLang="ko-K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Digitizer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335696" y="2194740"/>
                <a:ext cx="786640" cy="352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pPr algn="ctr"/>
                <a:r>
                  <a:rPr lang="en-US" altLang="ko-K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Acquisition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3" name="그림 112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9848" y="3792814"/>
              <a:ext cx="1451445" cy="1002188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2038435" y="241381"/>
            <a:ext cx="843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 smtClean="0">
                <a:latin typeface="Century Gothic" panose="020B0502020202020204" pitchFamily="34" charset="0"/>
              </a:rPr>
              <a:t>Comprehensive system </a:t>
            </a:r>
            <a:r>
              <a:rPr lang="en-US" altLang="ko-KR" sz="2400" b="1" i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for Circadian Rhythm recording</a:t>
            </a:r>
            <a:endParaRPr lang="en-US" altLang="ko-KR" sz="2400" b="1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20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1366" y="537858"/>
            <a:ext cx="11609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Example Actograms </a:t>
            </a:r>
            <a:r>
              <a:rPr lang="en-US" altLang="ko-KR" sz="2400" b="1" i="1" dirty="0" smtClean="0">
                <a:solidFill>
                  <a:srgbClr val="A6A6A6"/>
                </a:solidFill>
                <a:latin typeface="Century Gothic" panose="020B0502020202020204" pitchFamily="34" charset="0"/>
              </a:rPr>
              <a:t>of 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180-days </a:t>
            </a:r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continuous recording with various protocols</a:t>
            </a:r>
            <a:endParaRPr lang="ko-KR" altLang="en-US" sz="2400" b="1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16" y="1405732"/>
            <a:ext cx="6785987" cy="3417968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1772087" y="5174453"/>
            <a:ext cx="8647826" cy="146592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Actograms made </a:t>
            </a:r>
            <a:b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of Circa Analysis v1.00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8369763" y="1436213"/>
            <a:ext cx="1897287" cy="3532028"/>
            <a:chOff x="7358461" y="979012"/>
            <a:chExt cx="2237277" cy="4164961"/>
          </a:xfrm>
        </p:grpSpPr>
        <p:pic>
          <p:nvPicPr>
            <p:cNvPr id="45" name="그림 44" descr="화면 캡처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49" r="51315"/>
            <a:stretch/>
          </p:blipFill>
          <p:spPr>
            <a:xfrm>
              <a:off x="7358461" y="979012"/>
              <a:ext cx="2237277" cy="2118044"/>
            </a:xfrm>
            <a:prstGeom prst="rect">
              <a:avLst/>
            </a:prstGeom>
          </p:spPr>
        </p:pic>
        <p:pic>
          <p:nvPicPr>
            <p:cNvPr id="50" name="그림 49" descr="화면 캡처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6" t="47649"/>
            <a:stretch/>
          </p:blipFill>
          <p:spPr>
            <a:xfrm>
              <a:off x="7424883" y="3025929"/>
              <a:ext cx="2145274" cy="2118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213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72087" y="5174453"/>
            <a:ext cx="8647826" cy="146592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HKA system as a low cost solution for circadian rhythm recording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92480" y="781317"/>
            <a:ext cx="10561320" cy="3671714"/>
            <a:chOff x="792480" y="781317"/>
            <a:chExt cx="10561320" cy="3671714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" y="1386841"/>
              <a:ext cx="10561320" cy="306619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92480" y="781317"/>
              <a:ext cx="63882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i="1" dirty="0" smtClean="0">
                  <a:solidFill>
                    <a:srgbClr val="000000"/>
                  </a:solidFill>
                  <a:latin typeface="Century Gothic" panose="020B0502020202020204" pitchFamily="34" charset="0"/>
                </a:rPr>
                <a:t>Comparison between WRA and HKA configuration</a:t>
              </a:r>
              <a:endParaRPr lang="ko-KR" altLang="en-US" sz="2000" b="1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10009958" y="981372"/>
            <a:ext cx="1938202" cy="545775"/>
          </a:xfrm>
          <a:prstGeom prst="roundRect">
            <a:avLst>
              <a:gd name="adj" fmla="val 50000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150$/channel</a:t>
            </a:r>
            <a:endParaRPr lang="ko-KR" altLang="en-US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29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34015" y="1027527"/>
            <a:ext cx="5892094" cy="5234406"/>
            <a:chOff x="134015" y="1027527"/>
            <a:chExt cx="5892094" cy="5234406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34015" y="1027527"/>
              <a:ext cx="5892094" cy="696351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PROS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34015" y="1802984"/>
              <a:ext cx="5892094" cy="4458949"/>
            </a:xfrm>
            <a:prstGeom prst="roundRect">
              <a:avLst>
                <a:gd name="adj" fmla="val 909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ko-KR" sz="24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 cost: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sensors. Commercially available cheap cage.</a:t>
              </a:r>
              <a:endPara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24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Activity separation: 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Isolation of metal object can separate various activities.</a:t>
              </a: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24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Easy maintenance:</a:t>
              </a:r>
              <a:r>
                <a:rPr lang="en-US" altLang="ko-KR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US" altLang="ko-KR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Easy Animal housing. Stable recording by simple configuration.</a:t>
              </a: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147508" y="1027527"/>
            <a:ext cx="5892094" cy="5234406"/>
            <a:chOff x="6147508" y="1027527"/>
            <a:chExt cx="5892094" cy="523440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147508" y="1027527"/>
              <a:ext cx="5892094" cy="696351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CONS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6147508" y="1802984"/>
              <a:ext cx="5892094" cy="4458949"/>
            </a:xfrm>
            <a:prstGeom prst="roundRect">
              <a:avLst>
                <a:gd name="adj" fmla="val 909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ko-KR" sz="24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Animal welfare: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Beddings, No isolated ventilation</a:t>
              </a: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24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Wire-attached experiments N/A:</a:t>
              </a:r>
              <a:br>
                <a:rPr lang="en-US" altLang="ko-KR" sz="24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Optogenetics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Microdialysis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etc.</a:t>
              </a:r>
              <a:endPara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24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Specific A/D converter required:</a:t>
              </a:r>
              <a:r>
                <a:rPr lang="en-US" altLang="ko-KR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US" altLang="ko-KR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HKA systems made upon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Digidata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provided for electrophysiology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20040" y="380076"/>
            <a:ext cx="3783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Summary of HKA system</a:t>
            </a:r>
            <a:endParaRPr lang="ko-KR" altLang="en-US" sz="2400" b="1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4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9965" y="754415"/>
            <a:ext cx="8504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What is next generation for circadian rhythm recording?</a:t>
            </a:r>
            <a:endParaRPr lang="ko-KR" altLang="en-US" sz="2400" b="1" i="1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19306" y="1674245"/>
            <a:ext cx="10572694" cy="5183755"/>
            <a:chOff x="1619306" y="1674245"/>
            <a:chExt cx="10572694" cy="5183755"/>
          </a:xfrm>
        </p:grpSpPr>
        <p:grpSp>
          <p:nvGrpSpPr>
            <p:cNvPr id="5" name="그룹 4"/>
            <p:cNvGrpSpPr/>
            <p:nvPr/>
          </p:nvGrpSpPr>
          <p:grpSpPr>
            <a:xfrm>
              <a:off x="1619306" y="1674245"/>
              <a:ext cx="9405568" cy="2451903"/>
              <a:chOff x="2775019" y="6784348"/>
              <a:chExt cx="10899624" cy="2841383"/>
            </a:xfrm>
          </p:grpSpPr>
          <p:pic>
            <p:nvPicPr>
              <p:cNvPr id="3" name="그림 2" descr="화면 캡처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8110" y="6784348"/>
                <a:ext cx="6436533" cy="2841383"/>
              </a:xfrm>
              <a:prstGeom prst="rect">
                <a:avLst/>
              </a:prstGeom>
            </p:spPr>
          </p:pic>
          <p:pic>
            <p:nvPicPr>
              <p:cNvPr id="4" name="그림 3" descr="화면 캡처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5019" y="6784348"/>
                <a:ext cx="4463089" cy="2834005"/>
              </a:xfrm>
              <a:prstGeom prst="rect">
                <a:avLst/>
              </a:prstGeom>
            </p:spPr>
          </p:pic>
        </p:grpSp>
        <p:sp>
          <p:nvSpPr>
            <p:cNvPr id="6" name="직사각형 5"/>
            <p:cNvSpPr/>
            <p:nvPr/>
          </p:nvSpPr>
          <p:spPr>
            <a:xfrm>
              <a:off x="6735891" y="6488668"/>
              <a:ext cx="54561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https://www.youtube.com/watch?v=CZ6R63pXKSQ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069965" y="4574447"/>
            <a:ext cx="8647826" cy="146592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Remote monitoring of </a:t>
            </a:r>
          </a:p>
          <a:p>
            <a:pPr algn="ctr"/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magnetic field change</a:t>
            </a:r>
          </a:p>
        </p:txBody>
      </p:sp>
    </p:spTree>
    <p:extLst>
      <p:ext uri="{BB962C8B-B14F-4D97-AF65-F5344CB8AC3E}">
        <p14:creationId xmlns:p14="http://schemas.microsoft.com/office/powerpoint/2010/main" val="167028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6" name="Picture 30" descr="circadian rhythm nobe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" t="4200" r="2642" b="3400"/>
          <a:stretch/>
        </p:blipFill>
        <p:spPr bwMode="auto">
          <a:xfrm>
            <a:off x="4562117" y="1499887"/>
            <a:ext cx="3028684" cy="3055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grpSp>
        <p:nvGrpSpPr>
          <p:cNvPr id="18" name="그룹 17"/>
          <p:cNvGrpSpPr/>
          <p:nvPr/>
        </p:nvGrpSpPr>
        <p:grpSpPr>
          <a:xfrm>
            <a:off x="2536156" y="768038"/>
            <a:ext cx="1346844" cy="1108037"/>
            <a:chOff x="42903" y="-58231"/>
            <a:chExt cx="1933338" cy="1590538"/>
          </a:xfrm>
        </p:grpSpPr>
        <p:pic>
          <p:nvPicPr>
            <p:cNvPr id="9230" name="Picture 1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17" y="-58231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42903" y="1046328"/>
              <a:ext cx="1933338" cy="485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A6A6A6"/>
                  </a:solidFill>
                  <a:latin typeface="Century Gothic" panose="020B0502020202020204" pitchFamily="34" charset="0"/>
                </a:rPr>
                <a:t>Metabolism</a:t>
              </a:r>
              <a:endParaRPr lang="ko-KR" altLang="en-US" sz="1600" b="1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223218" y="793751"/>
            <a:ext cx="1122423" cy="1090928"/>
            <a:chOff x="5120348" y="-952309"/>
            <a:chExt cx="1611191" cy="1565979"/>
          </a:xfrm>
        </p:grpSpPr>
        <p:pic>
          <p:nvPicPr>
            <p:cNvPr id="9238" name="Picture 22" descr="clinical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7878" y="-952309"/>
              <a:ext cx="996245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5120348" y="127691"/>
              <a:ext cx="1611191" cy="485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rgbClr val="A6A6A6"/>
                  </a:solidFill>
                  <a:latin typeface="Century Gothic" panose="020B0502020202020204" pitchFamily="34" charset="0"/>
                </a:rPr>
                <a:t>Medicine</a:t>
              </a:r>
              <a:endParaRPr lang="ko-KR" altLang="en-US" sz="1600" b="1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650771" y="3824722"/>
            <a:ext cx="1388522" cy="1067422"/>
            <a:chOff x="872420" y="2000562"/>
            <a:chExt cx="1993164" cy="1532236"/>
          </a:xfrm>
        </p:grpSpPr>
        <p:pic>
          <p:nvPicPr>
            <p:cNvPr id="9232" name="Picture 16" descr="disease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1592" y="200056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872420" y="3046819"/>
              <a:ext cx="1993164" cy="485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A6A6A6"/>
                  </a:solidFill>
                  <a:latin typeface="Century Gothic" panose="020B0502020202020204" pitchFamily="34" charset="0"/>
                </a:rPr>
                <a:t>Microbiome</a:t>
              </a:r>
              <a:endParaRPr lang="ko-KR" altLang="en-US" sz="1600" b="1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394834" y="2340580"/>
            <a:ext cx="1479892" cy="1088188"/>
            <a:chOff x="10076328" y="1610815"/>
            <a:chExt cx="2124322" cy="156204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98488" y="1610815"/>
              <a:ext cx="1080000" cy="1080001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0076328" y="2686883"/>
              <a:ext cx="2124322" cy="485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A6A6A6"/>
                  </a:solidFill>
                  <a:latin typeface="Century Gothic" panose="020B0502020202020204" pitchFamily="34" charset="0"/>
                </a:rPr>
                <a:t>Genome Edit</a:t>
              </a:r>
              <a:endParaRPr lang="ko-KR" altLang="en-US" sz="1600" b="1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433434" y="2257070"/>
            <a:ext cx="1441421" cy="1102950"/>
            <a:chOff x="7719281" y="3806815"/>
            <a:chExt cx="2069098" cy="1583238"/>
          </a:xfrm>
        </p:grpSpPr>
        <p:pic>
          <p:nvPicPr>
            <p:cNvPr id="9242" name="Picture 26" descr="immune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931" y="3806815"/>
              <a:ext cx="1080001" cy="1080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7719281" y="4904073"/>
              <a:ext cx="2069098" cy="485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A6A6A6"/>
                  </a:solidFill>
                  <a:latin typeface="Century Gothic" panose="020B0502020202020204" pitchFamily="34" charset="0"/>
                </a:rPr>
                <a:t>Immunology</a:t>
              </a:r>
              <a:endParaRPr lang="ko-KR" altLang="en-US" sz="1600" b="1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088911" y="3921983"/>
            <a:ext cx="1491114" cy="995871"/>
            <a:chOff x="5025786" y="3641755"/>
            <a:chExt cx="2140430" cy="1429527"/>
          </a:xfrm>
        </p:grpSpPr>
        <p:pic>
          <p:nvPicPr>
            <p:cNvPr id="9236" name="Picture 20" descr="ê´ë ¨ ì´ë¯¸ì§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925" y="3641755"/>
              <a:ext cx="1262150" cy="10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5025786" y="4585303"/>
              <a:ext cx="2140430" cy="485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A6A6A6"/>
                  </a:solidFill>
                  <a:latin typeface="Century Gothic" panose="020B0502020202020204" pitchFamily="34" charset="0"/>
                </a:rPr>
                <a:t>Computation</a:t>
              </a:r>
              <a:endParaRPr lang="ko-KR" altLang="en-US" sz="1600" b="1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1308496" y="5274124"/>
            <a:ext cx="9575008" cy="1385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Gained a lot of Interests</a:t>
            </a:r>
            <a:br>
              <a:rPr lang="en-US" altLang="ko-KR" sz="3200" b="1" i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</a:br>
            <a:r>
              <a:rPr lang="en-US" altLang="ko-KR" sz="3200" b="1" i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from </a:t>
            </a:r>
            <a:r>
              <a:rPr lang="en-US" altLang="ko-KR" sz="3200" b="1" i="1" dirty="0">
                <a:solidFill>
                  <a:srgbClr val="000000"/>
                </a:solidFill>
                <a:latin typeface="Century Gothic" panose="020B0502020202020204" pitchFamily="34" charset="0"/>
              </a:rPr>
              <a:t>various research field.</a:t>
            </a:r>
            <a:endParaRPr lang="ko-KR" altLang="en-US" sz="3200" dirty="0">
              <a:solidFill>
                <a:srgbClr val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837736" y="210605"/>
            <a:ext cx="6516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2017 Nobel Prize in Circadian Rhythm Field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3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glia.ibs.re.kr/html/glia_en/people/dir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12" y="2978864"/>
            <a:ext cx="12382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glia.ibs.re.kr/Upl/_board/glia_en_gallery/glia_en_gallery_0_15507514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93414" y="193335"/>
            <a:ext cx="5469198" cy="464610"/>
            <a:chOff x="6638416" y="206545"/>
            <a:chExt cx="6262682" cy="532017"/>
          </a:xfrm>
        </p:grpSpPr>
        <p:pic>
          <p:nvPicPr>
            <p:cNvPr id="5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9632" y="208256"/>
              <a:ext cx="1731812" cy="528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8416" y="208458"/>
              <a:ext cx="2329961" cy="528190"/>
            </a:xfrm>
            <a:prstGeom prst="rect">
              <a:avLst/>
            </a:prstGeom>
          </p:spPr>
        </p:pic>
        <p:pic>
          <p:nvPicPr>
            <p:cNvPr id="7" name="Picture 1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24" t="32602" r="27829" b="42509"/>
            <a:stretch/>
          </p:blipFill>
          <p:spPr bwMode="auto">
            <a:xfrm>
              <a:off x="10842700" y="206545"/>
              <a:ext cx="2058398" cy="532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3455057" y="4530404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C. Justin. Lee. 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7234" y="490557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Seung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Eun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Lee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3297" y="490557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Min </a:t>
            </a:r>
            <a:r>
              <a:rPr lang="en-US" altLang="ko-K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Park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"/>
          <a:stretch/>
        </p:blipFill>
        <p:spPr>
          <a:xfrm>
            <a:off x="1621512" y="976335"/>
            <a:ext cx="3442301" cy="1742802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92394"/>
            <a:ext cx="7048500" cy="865605"/>
          </a:xfrm>
          <a:prstGeom prst="rect">
            <a:avLst/>
          </a:prstGeom>
        </p:spPr>
      </p:pic>
      <p:pic>
        <p:nvPicPr>
          <p:cNvPr id="19460" name="Picture 4" descr="https://glia.ibs.re.kr/Upl/glia/_personnel/thm_glia_personnel_0_155131871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15" y="2978865"/>
            <a:ext cx="120403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61680" y="453040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Jea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Kwon 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382" y="5539857"/>
            <a:ext cx="7118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Center for Cognition and Sociality </a:t>
            </a:r>
            <a:r>
              <a:rPr lang="en-US" altLang="ko-K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Cognitive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Glioscience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Group) at IBS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65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918819" y="5325761"/>
            <a:ext cx="8354360" cy="138395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Actograms made of wheel running behavior is what we need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12001" y="337529"/>
            <a:ext cx="836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To study in-vivo function of circadian rhythm in animals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026355" y="932394"/>
            <a:ext cx="5829321" cy="4150683"/>
            <a:chOff x="3026355" y="932394"/>
            <a:chExt cx="5829321" cy="4150683"/>
          </a:xfrm>
        </p:grpSpPr>
        <p:sp>
          <p:nvSpPr>
            <p:cNvPr id="7" name="TextBox 6"/>
            <p:cNvSpPr txBox="1"/>
            <p:nvPr/>
          </p:nvSpPr>
          <p:spPr>
            <a:xfrm>
              <a:off x="4503202" y="4744523"/>
              <a:ext cx="43524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Modified image from </a:t>
              </a:r>
              <a:r>
                <a:rPr lang="en-US" altLang="ko-KR" sz="1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Izumo</a:t>
              </a:r>
              <a:r>
                <a:rPr lang="en-US" altLang="ko-KR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et al. </a:t>
              </a:r>
              <a:r>
                <a:rPr lang="en-US" altLang="ko-KR" sz="1600" b="1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eLife</a:t>
              </a:r>
              <a:r>
                <a:rPr lang="en-US" altLang="ko-KR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(2014)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3026355" y="932394"/>
              <a:ext cx="5829321" cy="3893152"/>
              <a:chOff x="2779569" y="967049"/>
              <a:chExt cx="6081627" cy="406165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2779569" y="1336381"/>
                <a:ext cx="6081627" cy="3692324"/>
                <a:chOff x="6400800" y="532435"/>
                <a:chExt cx="3908257" cy="2372811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5870" t="5674" b="53097"/>
                <a:stretch/>
              </p:blipFill>
              <p:spPr>
                <a:xfrm>
                  <a:off x="6400800" y="532435"/>
                  <a:ext cx="1961153" cy="2372811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8353" t="51329" b="8605"/>
                <a:stretch/>
              </p:blipFill>
              <p:spPr>
                <a:xfrm>
                  <a:off x="8405777" y="532435"/>
                  <a:ext cx="1903280" cy="2305832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133422" y="967049"/>
                <a:ext cx="2493860" cy="385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Experimental Group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390669" y="967049"/>
                <a:ext cx="1838285" cy="385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Control Group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모서리가 둥근 직사각형 16"/>
            <p:cNvSpPr/>
            <p:nvPr/>
          </p:nvSpPr>
          <p:spPr>
            <a:xfrm>
              <a:off x="4838913" y="4078781"/>
              <a:ext cx="2514173" cy="635039"/>
            </a:xfrm>
            <a:prstGeom prst="roundRect">
              <a:avLst>
                <a:gd name="adj" fmla="val 5000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Actogram</a:t>
              </a:r>
              <a:endParaRPr lang="ko-KR" altLang="en-US" sz="2400" b="1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67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5947" y="1060466"/>
            <a:ext cx="2520863" cy="3588162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30965" y="593124"/>
            <a:ext cx="11730069" cy="6091972"/>
            <a:chOff x="230965" y="593124"/>
            <a:chExt cx="11730069" cy="6091972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6096001" y="593124"/>
              <a:ext cx="0" cy="5016844"/>
            </a:xfrm>
            <a:prstGeom prst="line">
              <a:avLst/>
            </a:prstGeom>
            <a:ln w="63500">
              <a:solidFill>
                <a:srgbClr val="C3BCB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27"/>
            <p:cNvSpPr/>
            <p:nvPr/>
          </p:nvSpPr>
          <p:spPr>
            <a:xfrm>
              <a:off x="230965" y="5792411"/>
              <a:ext cx="5634069" cy="89268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Expectation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326965" y="5792411"/>
              <a:ext cx="5634069" cy="89268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Real Price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156274" y="2039476"/>
            <a:ext cx="4854154" cy="3752935"/>
            <a:chOff x="7156274" y="2039476"/>
            <a:chExt cx="4854154" cy="3752935"/>
          </a:xfrm>
        </p:grpSpPr>
        <p:grpSp>
          <p:nvGrpSpPr>
            <p:cNvPr id="44" name="그룹 43"/>
            <p:cNvGrpSpPr/>
            <p:nvPr/>
          </p:nvGrpSpPr>
          <p:grpSpPr>
            <a:xfrm>
              <a:off x="7156274" y="2039476"/>
              <a:ext cx="4465790" cy="3752935"/>
              <a:chOff x="7156274" y="2039476"/>
              <a:chExt cx="4465790" cy="37529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/>
              <a:srcRect l="12013" r="19789" b="28109"/>
              <a:stretch/>
            </p:blipFill>
            <p:spPr>
              <a:xfrm>
                <a:off x="9967151" y="4467828"/>
                <a:ext cx="1654913" cy="1324583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5"/>
              <a:srcRect l="61290" t="80882" r="11075" b="13513"/>
              <a:stretch/>
            </p:blipFill>
            <p:spPr>
              <a:xfrm>
                <a:off x="7564651" y="4284479"/>
                <a:ext cx="2359942" cy="68118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38" name="모서리가 둥근 직사각형 37"/>
              <p:cNvSpPr/>
              <p:nvPr/>
            </p:nvSpPr>
            <p:spPr>
              <a:xfrm>
                <a:off x="7156274" y="2039476"/>
                <a:ext cx="3975455" cy="1948018"/>
              </a:xfrm>
              <a:prstGeom prst="roundRect">
                <a:avLst>
                  <a:gd name="adj" fmla="val 14460"/>
                </a:avLst>
              </a:prstGeom>
              <a:solidFill>
                <a:schemeClr val="dk1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More than</a:t>
                </a:r>
                <a:r>
                  <a:rPr lang="en-US" altLang="ko-KR" sz="4000" b="1" dirty="0" smtClean="0">
                    <a:solidFill>
                      <a:srgbClr val="FFC000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ko-KR" sz="4000" b="1" dirty="0" smtClean="0">
                    <a:solidFill>
                      <a:srgbClr val="FFC000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4000" b="1" dirty="0" smtClean="0">
                    <a:solidFill>
                      <a:srgbClr val="FF0000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$ 40,000</a:t>
                </a:r>
              </a:p>
              <a:p>
                <a:pPr algn="ctr"/>
                <a:r>
                  <a:rPr lang="en-US" altLang="ko-KR" sz="28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for 9ea</a:t>
                </a:r>
                <a:endParaRPr lang="ko-KR" altLang="en-US" sz="8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1233699" y="4467828"/>
              <a:ext cx="776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3C3C3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sz="3600" b="1" dirty="0">
                <a:solidFill>
                  <a:srgbClr val="3C3C3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2243824" y="120538"/>
            <a:ext cx="7704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Yes, I am the one who wanted to get those actogram data…</a:t>
            </a:r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Picture 2" descr="https://mockuphone.com/upload/a2851454c9f08ff7c545d896df3a3917/iphonexspacegrey/iphonexspacegrey_landscap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" t="27539" r="5052" b="27679"/>
          <a:stretch/>
        </p:blipFill>
        <p:spPr bwMode="auto">
          <a:xfrm rot="16200000">
            <a:off x="659707" y="1795839"/>
            <a:ext cx="4695392" cy="253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mockuphone.com/upload/a2851454c9f08ff7c545d896df3a3917/iphonexspacegrey/iphonexspacegrey_landscap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2" t="31725" r="19341" b="50603"/>
          <a:stretch/>
        </p:blipFill>
        <p:spPr bwMode="auto">
          <a:xfrm rot="16200000">
            <a:off x="2479129" y="646015"/>
            <a:ext cx="449581" cy="2175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2702188" y="2325232"/>
            <a:ext cx="1616723" cy="2465761"/>
            <a:chOff x="2702188" y="2325232"/>
            <a:chExt cx="1616723" cy="2465761"/>
          </a:xfrm>
        </p:grpSpPr>
        <p:pic>
          <p:nvPicPr>
            <p:cNvPr id="55" name="Picture 2" descr="https://mockuphone.com/upload/a2851454c9f08ff7c545d896df3a3917/iphonexspacegrey/iphonexspacegrey_landscape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1" t="43404" r="40128" b="47557"/>
            <a:stretch/>
          </p:blipFill>
          <p:spPr bwMode="auto">
            <a:xfrm rot="16200000">
              <a:off x="3250717" y="1776703"/>
              <a:ext cx="519665" cy="161672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https://mockuphone.com/upload/a2851454c9f08ff7c545d896df3a3917/iphonexspacegrey/iphonexspacegrey_landscape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8" t="43965" r="61352" b="51193"/>
            <a:stretch/>
          </p:blipFill>
          <p:spPr bwMode="auto">
            <a:xfrm rot="16200000">
              <a:off x="3050406" y="3119669"/>
              <a:ext cx="384939" cy="86610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https://mockuphone.com/upload/a2851454c9f08ff7c545d896df3a3917/iphonexspacegrey/iphonexspacegrey_landscape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59" t="43964" r="75073" b="51247"/>
            <a:stretch/>
          </p:blipFill>
          <p:spPr bwMode="auto">
            <a:xfrm rot="16200000">
              <a:off x="3016726" y="4141416"/>
              <a:ext cx="442676" cy="85647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/>
          <p:cNvGrpSpPr/>
          <p:nvPr/>
        </p:nvGrpSpPr>
        <p:grpSpPr>
          <a:xfrm>
            <a:off x="1060273" y="2039476"/>
            <a:ext cx="4939529" cy="3752935"/>
            <a:chOff x="1060273" y="2039476"/>
            <a:chExt cx="4939529" cy="3752935"/>
          </a:xfrm>
        </p:grpSpPr>
        <p:grpSp>
          <p:nvGrpSpPr>
            <p:cNvPr id="43" name="그룹 42"/>
            <p:cNvGrpSpPr/>
            <p:nvPr/>
          </p:nvGrpSpPr>
          <p:grpSpPr>
            <a:xfrm>
              <a:off x="1060273" y="2039476"/>
              <a:ext cx="4580181" cy="3752935"/>
              <a:chOff x="1060273" y="2039476"/>
              <a:chExt cx="4580181" cy="3752935"/>
            </a:xfrm>
          </p:grpSpPr>
          <p:pic>
            <p:nvPicPr>
              <p:cNvPr id="20" name="Picture 2" descr="happy worry pers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10000" r="90000">
                            <a14:foregroundMark x1="49355" y1="16667" x2="50000" y2="2857"/>
                            <a14:backgroundMark x1="58065" y1="65714" x2="58710" y2="70952"/>
                            <a14:backgroundMark x1="56774" y1="87143" x2="57903" y2="89048"/>
                            <a14:backgroundMark x1="60161" y1="48095" x2="59355" y2="46190"/>
                            <a14:backgroundMark x1="37742" y1="43810" x2="38065" y2="41429"/>
                            <a14:backgroundMark x1="37419" y1="73810" x2="39194" y2="58571"/>
                            <a14:backgroundMark x1="40323" y1="72381" x2="40968" y2="67143"/>
                            <a14:backgroundMark x1="54032" y1="1905" x2="43548" y2="9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22" r="35590"/>
              <a:stretch/>
            </p:blipFill>
            <p:spPr bwMode="auto">
              <a:xfrm flipH="1">
                <a:off x="4508536" y="4553919"/>
                <a:ext cx="1131918" cy="12384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모서리가 둥근 직사각형 35"/>
              <p:cNvSpPr/>
              <p:nvPr/>
            </p:nvSpPr>
            <p:spPr>
              <a:xfrm>
                <a:off x="1060273" y="2039476"/>
                <a:ext cx="3975455" cy="1948018"/>
              </a:xfrm>
              <a:prstGeom prst="roundRect">
                <a:avLst>
                  <a:gd name="adj" fmla="val 14460"/>
                </a:avLst>
              </a:prstGeom>
              <a:solidFill>
                <a:schemeClr val="dk1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Less than </a:t>
                </a:r>
                <a:br>
                  <a:rPr lang="en-US" altLang="ko-KR" sz="28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4000" b="1" dirty="0" smtClean="0">
                    <a:solidFill>
                      <a:srgbClr val="00B050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$ 1,000</a:t>
                </a:r>
              </a:p>
              <a:p>
                <a:pPr algn="ctr"/>
                <a:r>
                  <a:rPr lang="en-US" altLang="ko-KR" sz="28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for 9ea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 rot="1099777">
              <a:off x="5447766" y="4301906"/>
              <a:ext cx="552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3C3C3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!?</a:t>
              </a:r>
              <a:endParaRPr lang="ko-KR" altLang="en-US" sz="3600" b="1" dirty="0">
                <a:solidFill>
                  <a:srgbClr val="3C3C3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93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795255" y="5306452"/>
            <a:ext cx="8629475" cy="12975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u="sng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Customization</a:t>
            </a:r>
            <a:r>
              <a:rPr lang="en-US" altLang="ko-KR" sz="3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is the main reason of</a:t>
            </a:r>
          </a:p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High cost in wheel running system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82849" y="795556"/>
            <a:ext cx="6175237" cy="3870620"/>
            <a:chOff x="1482849" y="892846"/>
            <a:chExt cx="6175237" cy="3870620"/>
          </a:xfrm>
        </p:grpSpPr>
        <p:grpSp>
          <p:nvGrpSpPr>
            <p:cNvPr id="4" name="그룹 3"/>
            <p:cNvGrpSpPr/>
            <p:nvPr/>
          </p:nvGrpSpPr>
          <p:grpSpPr>
            <a:xfrm>
              <a:off x="1482849" y="892846"/>
              <a:ext cx="6175237" cy="3870620"/>
              <a:chOff x="2842140" y="717085"/>
              <a:chExt cx="6448773" cy="4042071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2842140" y="717085"/>
                <a:ext cx="6448773" cy="4042071"/>
                <a:chOff x="2842140" y="717085"/>
                <a:chExt cx="6448773" cy="4042071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42140" y="717085"/>
                  <a:ext cx="6138444" cy="4042071"/>
                </a:xfrm>
                <a:prstGeom prst="rect">
                  <a:avLst/>
                </a:prstGeom>
              </p:spPr>
            </p:pic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5078566" y="3566366"/>
                  <a:ext cx="4212347" cy="119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Wheel-Running System is provided as package</a:t>
                  </a:r>
                  <a:endParaRPr lang="ko-KR" altLang="en-US" sz="2400" b="1" dirty="0">
                    <a:latin typeface="Century Gothic" panose="020B0502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5329760" y="1792463"/>
                <a:ext cx="11632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rgbClr val="3C3C3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 converter</a:t>
                </a:r>
                <a:endParaRPr lang="ko-KR" altLang="en-US" sz="1400" b="1" dirty="0">
                  <a:solidFill>
                    <a:srgbClr val="3C3C3C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780015" y="3018842"/>
              <a:ext cx="1250066" cy="13542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069566" y="977814"/>
            <a:ext cx="3924472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Customized</a:t>
            </a:r>
            <a:r>
              <a:rPr lang="en-US" altLang="ko-KR" sz="2400" dirty="0" smtClean="0">
                <a:latin typeface="Century Gothic" panose="020B0502020202020204" pitchFamily="34" charset="0"/>
              </a:rPr>
              <a:t> Wheel</a:t>
            </a:r>
          </a:p>
          <a:p>
            <a:pPr marL="457200" indent="-457200">
              <a:buFontTx/>
              <a:buAutoNum type="arabicParenR"/>
            </a:pPr>
            <a:r>
              <a:rPr lang="en-US" altLang="ko-KR" sz="2400" dirty="0" smtClean="0">
                <a:latin typeface="Century Gothic" panose="020B0502020202020204" pitchFamily="34" charset="0"/>
              </a:rPr>
              <a:t>Wheel </a:t>
            </a:r>
            <a:r>
              <a:rPr lang="en-US" altLang="ko-KR" sz="24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compatible</a:t>
            </a:r>
            <a:r>
              <a:rPr lang="en-US" altLang="ko-KR" sz="2400" dirty="0" smtClean="0">
                <a:latin typeface="Century Gothic" panose="020B0502020202020204" pitchFamily="34" charset="0"/>
              </a:rPr>
              <a:t/>
            </a:r>
            <a:br>
              <a:rPr lang="en-US" altLang="ko-KR" sz="2400" dirty="0" smtClean="0">
                <a:latin typeface="Century Gothic" panose="020B0502020202020204" pitchFamily="34" charset="0"/>
              </a:rPr>
            </a:br>
            <a:r>
              <a:rPr lang="en-US" altLang="ko-KR" sz="2400" dirty="0" smtClean="0">
                <a:latin typeface="Century Gothic" panose="020B0502020202020204" pitchFamily="34" charset="0"/>
              </a:rPr>
              <a:t>Magnetic Sensor</a:t>
            </a:r>
            <a:endParaRPr lang="en-US" altLang="ko-KR" sz="2400" i="1" dirty="0" smtClean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marL="457200" indent="-457200">
              <a:buFontTx/>
              <a:buAutoNum type="arabicParenR"/>
            </a:pPr>
            <a:r>
              <a:rPr lang="en-US" altLang="ko-KR" sz="2400" dirty="0">
                <a:latin typeface="Century Gothic" panose="020B0502020202020204" pitchFamily="34" charset="0"/>
              </a:rPr>
              <a:t>Wheel </a:t>
            </a:r>
            <a:r>
              <a:rPr lang="en-US" altLang="ko-KR" sz="2400" dirty="0">
                <a:solidFill>
                  <a:srgbClr val="FF0000"/>
                </a:solidFill>
                <a:latin typeface="Century Gothic" panose="020B0502020202020204" pitchFamily="34" charset="0"/>
              </a:rPr>
              <a:t>compatible</a:t>
            </a:r>
            <a: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</a:br>
            <a: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Animal Cage</a:t>
            </a:r>
          </a:p>
          <a:p>
            <a:pPr marL="457200" indent="-457200">
              <a:buFontTx/>
              <a:buAutoNum type="arabicParenR"/>
            </a:pPr>
            <a: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Hardware/Software</a:t>
            </a:r>
            <a:b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</a:br>
            <a:r>
              <a:rPr lang="en-US" altLang="ko-KR" sz="2400" dirty="0" smtClean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compatible</a:t>
            </a:r>
            <a: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</a:br>
            <a: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A/D Converter</a:t>
            </a:r>
          </a:p>
          <a:p>
            <a:pPr marL="457200" indent="-457200">
              <a:buFontTx/>
              <a:buAutoNum type="arabicParenR"/>
            </a:pPr>
            <a: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Hardware </a:t>
            </a:r>
            <a:r>
              <a:rPr lang="en-US" altLang="ko-KR" sz="2400" dirty="0" smtClean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compatible</a:t>
            </a:r>
            <a: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</a:br>
            <a:r>
              <a:rPr lang="en-US" altLang="ko-KR" sz="2400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Software</a:t>
            </a:r>
            <a:endParaRPr lang="en-US" altLang="ko-KR" sz="2400" i="1" dirty="0">
              <a:solidFill>
                <a:srgbClr val="FF000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82849" y="123953"/>
            <a:ext cx="36166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reason for high cost is…</a:t>
            </a:r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50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795255" y="2780226"/>
            <a:ext cx="8629475" cy="12975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That’s why we did…</a:t>
            </a:r>
          </a:p>
        </p:txBody>
      </p:sp>
    </p:spTree>
    <p:extLst>
      <p:ext uri="{BB962C8B-B14F-4D97-AF65-F5344CB8AC3E}">
        <p14:creationId xmlns:p14="http://schemas.microsoft.com/office/powerpoint/2010/main" val="239245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수동 입력 11"/>
          <p:cNvSpPr/>
          <p:nvPr/>
        </p:nvSpPr>
        <p:spPr>
          <a:xfrm rot="5400000">
            <a:off x="340358" y="-340359"/>
            <a:ext cx="6858001" cy="7538722"/>
          </a:xfrm>
          <a:prstGeom prst="flowChartManualInpu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4847" y="1454110"/>
            <a:ext cx="6523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Research Title</a:t>
            </a:r>
          </a:p>
          <a:p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ko-KR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br>
              <a:rPr lang="en-US" altLang="ko-KR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Low-cost</a:t>
            </a:r>
            <a:r>
              <a:rPr lang="en-US" altLang="ko-KR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Recording </a:t>
            </a:r>
            <a:r>
              <a:rPr lang="en-US" altLang="ko-KR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for Circadian Rhythm Behavior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cute mous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9" t="28199"/>
          <a:stretch/>
        </p:blipFill>
        <p:spPr bwMode="auto">
          <a:xfrm>
            <a:off x="8084786" y="4175758"/>
            <a:ext cx="4107214" cy="268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1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692448" y="5306452"/>
            <a:ext cx="7227395" cy="142962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Junction potential change measured by A/D converter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94828" y="365165"/>
            <a:ext cx="4222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Inspirational </a:t>
            </a:r>
            <a:r>
              <a:rPr lang="en-US" altLang="ko-KR" sz="2400" b="1" i="1" dirty="0" smtClean="0">
                <a:solidFill>
                  <a:srgbClr val="A6A6A6"/>
                </a:solidFill>
                <a:latin typeface="Century Gothic" panose="020B0502020202020204" pitchFamily="34" charset="0"/>
              </a:rPr>
              <a:t>previous study</a:t>
            </a:r>
            <a:endParaRPr lang="en-US" altLang="ko-KR" sz="2400" b="1" i="1" dirty="0">
              <a:solidFill>
                <a:srgbClr val="A6A6A6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80729" y="1321975"/>
            <a:ext cx="4823685" cy="3489332"/>
            <a:chOff x="2945504" y="537518"/>
            <a:chExt cx="6683669" cy="4834797"/>
          </a:xfrm>
        </p:grpSpPr>
        <p:grpSp>
          <p:nvGrpSpPr>
            <p:cNvPr id="5" name="그룹 4"/>
            <p:cNvGrpSpPr/>
            <p:nvPr/>
          </p:nvGrpSpPr>
          <p:grpSpPr>
            <a:xfrm>
              <a:off x="2945504" y="537518"/>
              <a:ext cx="6399391" cy="4834797"/>
              <a:chOff x="2945504" y="618540"/>
              <a:chExt cx="6399391" cy="4834797"/>
            </a:xfrm>
          </p:grpSpPr>
          <p:pic>
            <p:nvPicPr>
              <p:cNvPr id="3" name="그림 2" descr="화면 캡처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2778" y="618540"/>
                <a:ext cx="4644846" cy="4264566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2945504" y="4984239"/>
                <a:ext cx="6399391" cy="469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Hayer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Bryant. </a:t>
                </a:r>
                <a:r>
                  <a:rPr lang="en-US" altLang="ko-KR" sz="1600" b="1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J. </a:t>
                </a:r>
                <a:r>
                  <a:rPr lang="en-US" altLang="ko-KR" sz="1600" b="1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Neurosci</a:t>
                </a:r>
                <a:r>
                  <a:rPr lang="en-US" altLang="ko-KR" sz="1600" b="1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Methods </a:t>
                </a:r>
                <a:r>
                  <a:rPr lang="en-US" altLang="ko-KR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(2006)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모서리가 둥근 직사각형 10"/>
            <p:cNvSpPr/>
            <p:nvPr/>
          </p:nvSpPr>
          <p:spPr>
            <a:xfrm>
              <a:off x="2983114" y="2743200"/>
              <a:ext cx="6646059" cy="688267"/>
            </a:xfrm>
            <a:prstGeom prst="roundRect">
              <a:avLst>
                <a:gd name="adj" fmla="val 39326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Licking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Behavior Recording</a:t>
              </a:r>
              <a:endParaRPr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63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1554" y="1578115"/>
            <a:ext cx="4174515" cy="2969417"/>
            <a:chOff x="3343733" y="1238492"/>
            <a:chExt cx="4992619" cy="355135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5330" t="14919" r="3415" b="18970"/>
            <a:stretch/>
          </p:blipFill>
          <p:spPr>
            <a:xfrm>
              <a:off x="5937813" y="1238492"/>
              <a:ext cx="2398539" cy="1377386"/>
            </a:xfrm>
            <a:prstGeom prst="rect">
              <a:avLst/>
            </a:prstGeom>
          </p:spPr>
        </p:pic>
        <p:pic>
          <p:nvPicPr>
            <p:cNvPr id="4" name="Picture 2" descr="digidata 1440a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733" y="1238492"/>
              <a:ext cx="2494477" cy="1377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3733" y="2799619"/>
              <a:ext cx="4992619" cy="199022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6" name="모서리가 둥근 직사각형 5"/>
          <p:cNvSpPr/>
          <p:nvPr/>
        </p:nvSpPr>
        <p:spPr>
          <a:xfrm>
            <a:off x="2108222" y="5134193"/>
            <a:ext cx="8395843" cy="142962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Change of dielectric object between metals generates electrical signal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05913" y="660965"/>
            <a:ext cx="5200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Concept </a:t>
            </a:r>
            <a:r>
              <a:rPr lang="en-US" altLang="ko-KR" sz="2400" b="1" i="1" dirty="0" smtClean="0">
                <a:solidFill>
                  <a:srgbClr val="A6A6A6"/>
                </a:solidFill>
                <a:latin typeface="Century Gothic" panose="020B0502020202020204" pitchFamily="34" charset="0"/>
              </a:rPr>
              <a:t>of System: How it works?</a:t>
            </a:r>
            <a:endParaRPr lang="en-US" altLang="ko-KR" sz="2400" b="1" i="1" dirty="0">
              <a:solidFill>
                <a:srgbClr val="A6A6A6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626680" y="1535537"/>
            <a:ext cx="4972294" cy="3011995"/>
            <a:chOff x="5849442" y="1183320"/>
            <a:chExt cx="5819799" cy="3525373"/>
          </a:xfrm>
        </p:grpSpPr>
        <p:pic>
          <p:nvPicPr>
            <p:cNvPr id="13316" name="Picture 4" descr="Dielectric material junction potential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2573" y="1386689"/>
              <a:ext cx="5536668" cy="332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849442" y="4111664"/>
              <a:ext cx="36260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79786C"/>
                  </a:solidFill>
                  <a:latin typeface="Century Gothic" panose="020B0502020202020204" pitchFamily="34" charset="0"/>
                </a:rPr>
                <a:t>B</a:t>
              </a:r>
              <a:endParaRPr lang="ko-KR" altLang="en-US" sz="2400" b="1" dirty="0">
                <a:solidFill>
                  <a:srgbClr val="79786C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49442" y="1453497"/>
              <a:ext cx="399468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79786C"/>
                  </a:solidFill>
                  <a:latin typeface="Century Gothic" panose="020B0502020202020204" pitchFamily="34" charset="0"/>
                </a:rPr>
                <a:t>D</a:t>
              </a:r>
              <a:endParaRPr lang="ko-KR" altLang="en-US" sz="2400" b="1" dirty="0">
                <a:solidFill>
                  <a:srgbClr val="79786C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65137" y="3841487"/>
              <a:ext cx="1850336" cy="54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</a:rPr>
                <a:t>BNC shell</a:t>
              </a:r>
              <a:endPara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12042" y="1183320"/>
              <a:ext cx="1880355" cy="54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BNC core</a:t>
              </a:r>
              <a:endParaRPr lang="ko-KR" altLang="en-US" sz="2400" b="1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9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403</Words>
  <Application>Microsoft Office PowerPoint</Application>
  <PresentationFormat>와이드스크린</PresentationFormat>
  <Paragraphs>129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Calibri</vt:lpstr>
      <vt:lpstr>Century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4</cp:revision>
  <dcterms:created xsi:type="dcterms:W3CDTF">2019-06-30T16:02:26Z</dcterms:created>
  <dcterms:modified xsi:type="dcterms:W3CDTF">2019-06-30T16:08:52Z</dcterms:modified>
</cp:coreProperties>
</file>